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4"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7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DD32F3-EED9-4677-A080-793AA662442A}"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B1AD0CF4-FC0B-4735-A4E4-91796DA3FFD4}">
      <dgm:prSet phldrT="[Text]"/>
      <dgm:spPr/>
      <dgm:t>
        <a:bodyPr/>
        <a:lstStyle/>
        <a:p>
          <a:r>
            <a:rPr lang="en-US" dirty="0" smtClean="0"/>
            <a:t>OFFICER (21days Prior) Uses standard form </a:t>
          </a:r>
          <a:endParaRPr lang="en-US" dirty="0"/>
        </a:p>
      </dgm:t>
    </dgm:pt>
    <dgm:pt modelId="{53EEA88C-A766-4A4A-B854-24BACA14F95C}" type="parTrans" cxnId="{E676D779-BC9A-43F1-8BDC-5BFC39AFDD0E}">
      <dgm:prSet/>
      <dgm:spPr/>
      <dgm:t>
        <a:bodyPr/>
        <a:lstStyle/>
        <a:p>
          <a:endParaRPr lang="en-US"/>
        </a:p>
      </dgm:t>
    </dgm:pt>
    <dgm:pt modelId="{EE70A78F-D731-4895-84CF-4BA35B6CE6A3}" type="sibTrans" cxnId="{E676D779-BC9A-43F1-8BDC-5BFC39AFDD0E}">
      <dgm:prSet/>
      <dgm:spPr/>
      <dgm:t>
        <a:bodyPr/>
        <a:lstStyle/>
        <a:p>
          <a:endParaRPr lang="en-US"/>
        </a:p>
      </dgm:t>
    </dgm:pt>
    <dgm:pt modelId="{58197679-E2C6-4BDC-85BD-C89AC238F4ED}">
      <dgm:prSet phldrT="[Text]"/>
      <dgm:spPr/>
      <dgm:t>
        <a:bodyPr/>
        <a:lstStyle/>
        <a:p>
          <a:r>
            <a:rPr lang="en-US" dirty="0" smtClean="0"/>
            <a:t>Officer fill forms.</a:t>
          </a:r>
          <a:endParaRPr lang="en-US" dirty="0"/>
        </a:p>
      </dgm:t>
    </dgm:pt>
    <dgm:pt modelId="{1D0DAD37-9990-4F69-B240-FCB47B0645BF}" type="parTrans" cxnId="{C74842E0-1718-4FBD-A251-FDCE07775B87}">
      <dgm:prSet/>
      <dgm:spPr/>
      <dgm:t>
        <a:bodyPr/>
        <a:lstStyle/>
        <a:p>
          <a:endParaRPr lang="en-US"/>
        </a:p>
      </dgm:t>
    </dgm:pt>
    <dgm:pt modelId="{3AEFDCDF-1871-4655-AF77-AF2ACD03A854}" type="sibTrans" cxnId="{C74842E0-1718-4FBD-A251-FDCE07775B87}">
      <dgm:prSet/>
      <dgm:spPr/>
      <dgm:t>
        <a:bodyPr/>
        <a:lstStyle/>
        <a:p>
          <a:endParaRPr lang="en-US"/>
        </a:p>
      </dgm:t>
    </dgm:pt>
    <dgm:pt modelId="{97E630C8-2B59-42C0-8380-5EDFC6F65FBC}">
      <dgm:prSet phldrT="[Text]"/>
      <dgm:spPr/>
      <dgm:t>
        <a:bodyPr/>
        <a:lstStyle/>
        <a:p>
          <a:r>
            <a:rPr lang="en-US" dirty="0" smtClean="0"/>
            <a:t>HOS </a:t>
          </a:r>
          <a:endParaRPr lang="en-US" dirty="0"/>
        </a:p>
      </dgm:t>
    </dgm:pt>
    <dgm:pt modelId="{C90A750C-B61B-4B07-B6F2-4EC13774ABD2}" type="parTrans" cxnId="{41B08EDF-5045-4521-940F-3CB6BADFE0B6}">
      <dgm:prSet/>
      <dgm:spPr/>
      <dgm:t>
        <a:bodyPr/>
        <a:lstStyle/>
        <a:p>
          <a:endParaRPr lang="en-US"/>
        </a:p>
      </dgm:t>
    </dgm:pt>
    <dgm:pt modelId="{463DF1F9-3308-468B-AA9E-84FC4005A419}" type="sibTrans" cxnId="{41B08EDF-5045-4521-940F-3CB6BADFE0B6}">
      <dgm:prSet/>
      <dgm:spPr/>
      <dgm:t>
        <a:bodyPr/>
        <a:lstStyle/>
        <a:p>
          <a:endParaRPr lang="en-US"/>
        </a:p>
      </dgm:t>
    </dgm:pt>
    <dgm:pt modelId="{15DF3D1E-E8F3-4D30-8748-BB4BD313B911}">
      <dgm:prSet phldrT="[Text]"/>
      <dgm:spPr/>
      <dgm:t>
        <a:bodyPr/>
        <a:lstStyle/>
        <a:p>
          <a:r>
            <a:rPr lang="en-US" dirty="0" smtClean="0"/>
            <a:t>Receives form from Officer. </a:t>
          </a:r>
          <a:endParaRPr lang="en-US" dirty="0"/>
        </a:p>
      </dgm:t>
    </dgm:pt>
    <dgm:pt modelId="{A35DCDB7-E7D0-4266-B524-0FD0259CB0CB}" type="parTrans" cxnId="{3BEFB78A-A8B3-438E-A084-012AA3BD548D}">
      <dgm:prSet/>
      <dgm:spPr/>
      <dgm:t>
        <a:bodyPr/>
        <a:lstStyle/>
        <a:p>
          <a:endParaRPr lang="en-US"/>
        </a:p>
      </dgm:t>
    </dgm:pt>
    <dgm:pt modelId="{C061D8CD-06CB-489C-83F4-951CCCCFCB2A}" type="sibTrans" cxnId="{3BEFB78A-A8B3-438E-A084-012AA3BD548D}">
      <dgm:prSet/>
      <dgm:spPr/>
      <dgm:t>
        <a:bodyPr/>
        <a:lstStyle/>
        <a:p>
          <a:endParaRPr lang="en-US"/>
        </a:p>
      </dgm:t>
    </dgm:pt>
    <dgm:pt modelId="{C63041AE-0AFB-4017-95DD-7B60556CA127}">
      <dgm:prSet phldrT="[Text]"/>
      <dgm:spPr/>
      <dgm:t>
        <a:bodyPr/>
        <a:lstStyle/>
        <a:p>
          <a:r>
            <a:rPr lang="en-US" dirty="0" smtClean="0"/>
            <a:t>DO</a:t>
          </a:r>
          <a:endParaRPr lang="en-US" dirty="0"/>
        </a:p>
      </dgm:t>
    </dgm:pt>
    <dgm:pt modelId="{B8260ABC-9632-4DB8-8ED4-62B12F171898}" type="parTrans" cxnId="{6201DBE5-7189-4765-8413-DB60A77BDC8C}">
      <dgm:prSet/>
      <dgm:spPr/>
      <dgm:t>
        <a:bodyPr/>
        <a:lstStyle/>
        <a:p>
          <a:endParaRPr lang="en-US"/>
        </a:p>
      </dgm:t>
    </dgm:pt>
    <dgm:pt modelId="{AE9F7C5F-6E52-40BE-9936-6A72E9F1D6FE}" type="sibTrans" cxnId="{6201DBE5-7189-4765-8413-DB60A77BDC8C}">
      <dgm:prSet/>
      <dgm:spPr/>
      <dgm:t>
        <a:bodyPr/>
        <a:lstStyle/>
        <a:p>
          <a:endParaRPr lang="en-US"/>
        </a:p>
      </dgm:t>
    </dgm:pt>
    <dgm:pt modelId="{93A15954-E64D-4E3B-879E-2A6D66866FDA}">
      <dgm:prSet phldrT="[Text]"/>
      <dgm:spPr/>
      <dgm:t>
        <a:bodyPr/>
        <a:lstStyle/>
        <a:p>
          <a:r>
            <a:rPr lang="en-US" dirty="0" smtClean="0"/>
            <a:t>Receives form.</a:t>
          </a:r>
          <a:endParaRPr lang="en-US" dirty="0"/>
        </a:p>
      </dgm:t>
    </dgm:pt>
    <dgm:pt modelId="{A51E9CC3-922E-4593-89B3-7684245371D1}" type="parTrans" cxnId="{1693C22D-DF1B-4B6F-8CCE-0CB5C9B0691A}">
      <dgm:prSet/>
      <dgm:spPr/>
      <dgm:t>
        <a:bodyPr/>
        <a:lstStyle/>
        <a:p>
          <a:endParaRPr lang="en-US"/>
        </a:p>
      </dgm:t>
    </dgm:pt>
    <dgm:pt modelId="{7A391350-4F4A-4250-BD7D-BAB1AFFEB9C1}" type="sibTrans" cxnId="{1693C22D-DF1B-4B6F-8CCE-0CB5C9B0691A}">
      <dgm:prSet/>
      <dgm:spPr/>
      <dgm:t>
        <a:bodyPr/>
        <a:lstStyle/>
        <a:p>
          <a:endParaRPr lang="en-US"/>
        </a:p>
      </dgm:t>
    </dgm:pt>
    <dgm:pt modelId="{1F0D48DF-C62B-4C32-B18D-F6ECD5493C9A}">
      <dgm:prSet phldrT="[Text]"/>
      <dgm:spPr/>
      <dgm:t>
        <a:bodyPr/>
        <a:lstStyle/>
        <a:p>
          <a:r>
            <a:rPr lang="en-US" dirty="0" smtClean="0"/>
            <a:t>Provides supporting documents (if applicable)</a:t>
          </a:r>
          <a:endParaRPr lang="en-US" dirty="0"/>
        </a:p>
      </dgm:t>
    </dgm:pt>
    <dgm:pt modelId="{BDC3480C-FF83-4AC5-B5C2-433F169ABEE8}" type="parTrans" cxnId="{F8533CB5-BB39-4CC3-9F58-C36BBC23277B}">
      <dgm:prSet/>
      <dgm:spPr/>
      <dgm:t>
        <a:bodyPr/>
        <a:lstStyle/>
        <a:p>
          <a:endParaRPr lang="en-US"/>
        </a:p>
      </dgm:t>
    </dgm:pt>
    <dgm:pt modelId="{8BE79E90-F585-4B6A-9916-FB30BC30FB2F}" type="sibTrans" cxnId="{F8533CB5-BB39-4CC3-9F58-C36BBC23277B}">
      <dgm:prSet/>
      <dgm:spPr/>
      <dgm:t>
        <a:bodyPr/>
        <a:lstStyle/>
        <a:p>
          <a:endParaRPr lang="en-US"/>
        </a:p>
      </dgm:t>
    </dgm:pt>
    <dgm:pt modelId="{E7EDFBE8-8B2E-4EDF-8A3C-CEAC2D6BE952}">
      <dgm:prSet phldrT="[Text]"/>
      <dgm:spPr/>
      <dgm:t>
        <a:bodyPr/>
        <a:lstStyle/>
        <a:p>
          <a:r>
            <a:rPr lang="en-US" dirty="0" smtClean="0"/>
            <a:t>submits to HOS </a:t>
          </a:r>
          <a:endParaRPr lang="en-US" dirty="0"/>
        </a:p>
      </dgm:t>
    </dgm:pt>
    <dgm:pt modelId="{67DEB677-D547-4172-A360-3239A3D31B83}" type="parTrans" cxnId="{4015C53B-5189-4FE1-87F3-1C0BFE8A4A3E}">
      <dgm:prSet/>
      <dgm:spPr/>
      <dgm:t>
        <a:bodyPr/>
        <a:lstStyle/>
        <a:p>
          <a:endParaRPr lang="en-US"/>
        </a:p>
      </dgm:t>
    </dgm:pt>
    <dgm:pt modelId="{A225303B-D920-4831-99C4-CBC7B3CDA096}" type="sibTrans" cxnId="{4015C53B-5189-4FE1-87F3-1C0BFE8A4A3E}">
      <dgm:prSet/>
      <dgm:spPr/>
      <dgm:t>
        <a:bodyPr/>
        <a:lstStyle/>
        <a:p>
          <a:endParaRPr lang="en-US"/>
        </a:p>
      </dgm:t>
    </dgm:pt>
    <dgm:pt modelId="{AB2141C3-C535-404B-BB7C-898F7D9A27F7}">
      <dgm:prSet phldrT="[Text]"/>
      <dgm:spPr/>
      <dgm:t>
        <a:bodyPr/>
        <a:lstStyle/>
        <a:p>
          <a:r>
            <a:rPr lang="en-US" dirty="0" smtClean="0"/>
            <a:t>Endorses and provides work arrangement details if applicable and emails to District office. </a:t>
          </a:r>
          <a:endParaRPr lang="en-US" dirty="0"/>
        </a:p>
      </dgm:t>
    </dgm:pt>
    <dgm:pt modelId="{F58FDA74-2698-4E25-8322-8C90ED83F571}" type="parTrans" cxnId="{F23824DF-8617-4D8F-8155-6CEB3462ABD6}">
      <dgm:prSet/>
      <dgm:spPr/>
      <dgm:t>
        <a:bodyPr/>
        <a:lstStyle/>
        <a:p>
          <a:endParaRPr lang="en-US"/>
        </a:p>
      </dgm:t>
    </dgm:pt>
    <dgm:pt modelId="{2C25F822-D954-4DFD-ABBE-860808B91CEE}" type="sibTrans" cxnId="{F23824DF-8617-4D8F-8155-6CEB3462ABD6}">
      <dgm:prSet/>
      <dgm:spPr/>
      <dgm:t>
        <a:bodyPr/>
        <a:lstStyle/>
        <a:p>
          <a:endParaRPr lang="en-US"/>
        </a:p>
      </dgm:t>
    </dgm:pt>
    <dgm:pt modelId="{79E9EDB0-A127-4E9D-B7D1-9A3905F20E5E}">
      <dgm:prSet phldrT="[Text]"/>
      <dgm:spPr/>
      <dgm:t>
        <a:bodyPr/>
        <a:lstStyle/>
        <a:p>
          <a:endParaRPr lang="en-US" dirty="0"/>
        </a:p>
      </dgm:t>
    </dgm:pt>
    <dgm:pt modelId="{B1AD8653-D1BE-4B34-95CA-9CF666F38535}" type="parTrans" cxnId="{D951B8E9-828E-4170-A414-58C5A571D087}">
      <dgm:prSet/>
      <dgm:spPr/>
      <dgm:t>
        <a:bodyPr/>
        <a:lstStyle/>
        <a:p>
          <a:endParaRPr lang="en-US"/>
        </a:p>
      </dgm:t>
    </dgm:pt>
    <dgm:pt modelId="{D9485692-5C4C-4FA8-BABD-A16AC949B590}" type="sibTrans" cxnId="{D951B8E9-828E-4170-A414-58C5A571D087}">
      <dgm:prSet/>
      <dgm:spPr/>
      <dgm:t>
        <a:bodyPr/>
        <a:lstStyle/>
        <a:p>
          <a:endParaRPr lang="en-US"/>
        </a:p>
      </dgm:t>
    </dgm:pt>
    <dgm:pt modelId="{6D17BDDF-BD0F-4BED-8C7C-9733C4CFC7C1}">
      <dgm:prSet phldrT="[Text]"/>
      <dgm:spPr/>
      <dgm:t>
        <a:bodyPr/>
        <a:lstStyle/>
        <a:p>
          <a:r>
            <a:rPr lang="en-US" dirty="0" smtClean="0"/>
            <a:t>Recommend/ Not recommend leave . </a:t>
          </a:r>
          <a:endParaRPr lang="en-US" dirty="0"/>
        </a:p>
      </dgm:t>
    </dgm:pt>
    <dgm:pt modelId="{22953388-D40D-4367-B02C-9618870C8707}" type="parTrans" cxnId="{46200BF9-FD39-44A9-A3E9-2B3222C93C57}">
      <dgm:prSet/>
      <dgm:spPr/>
      <dgm:t>
        <a:bodyPr/>
        <a:lstStyle/>
        <a:p>
          <a:endParaRPr lang="en-US"/>
        </a:p>
      </dgm:t>
    </dgm:pt>
    <dgm:pt modelId="{6B4EF2C9-31B4-45B7-958C-43E7E229CFA7}" type="sibTrans" cxnId="{46200BF9-FD39-44A9-A3E9-2B3222C93C57}">
      <dgm:prSet/>
      <dgm:spPr/>
      <dgm:t>
        <a:bodyPr/>
        <a:lstStyle/>
        <a:p>
          <a:endParaRPr lang="en-US"/>
        </a:p>
      </dgm:t>
    </dgm:pt>
    <dgm:pt modelId="{18E53C23-E86B-4508-B17E-461147D23B22}">
      <dgm:prSet phldrT="[Text]"/>
      <dgm:spPr/>
      <dgm:t>
        <a:bodyPr/>
        <a:lstStyle/>
        <a:p>
          <a:r>
            <a:rPr lang="en-US" dirty="0" smtClean="0"/>
            <a:t>Endorses. </a:t>
          </a:r>
          <a:endParaRPr lang="en-US" dirty="0"/>
        </a:p>
      </dgm:t>
    </dgm:pt>
    <dgm:pt modelId="{49D362FD-AF35-4AB3-8CA1-0E97D16A4E42}" type="parTrans" cxnId="{3153D4B1-2D02-4B00-B1F3-ED381FCAAB98}">
      <dgm:prSet/>
      <dgm:spPr/>
      <dgm:t>
        <a:bodyPr/>
        <a:lstStyle/>
        <a:p>
          <a:endParaRPr lang="en-US"/>
        </a:p>
      </dgm:t>
    </dgm:pt>
    <dgm:pt modelId="{D60F9F8B-C40F-434C-A4F4-9BD99CADB44F}" type="sibTrans" cxnId="{3153D4B1-2D02-4B00-B1F3-ED381FCAAB98}">
      <dgm:prSet/>
      <dgm:spPr/>
      <dgm:t>
        <a:bodyPr/>
        <a:lstStyle/>
        <a:p>
          <a:endParaRPr lang="en-US"/>
        </a:p>
      </dgm:t>
    </dgm:pt>
    <dgm:pt modelId="{48DF4900-2A5D-48C8-9560-B99F77127F60}">
      <dgm:prSet phldrT="[Text]"/>
      <dgm:spPr/>
      <dgm:t>
        <a:bodyPr/>
        <a:lstStyle/>
        <a:p>
          <a:r>
            <a:rPr lang="en-US" dirty="0" smtClean="0"/>
            <a:t>Emails Leave Section  </a:t>
          </a:r>
          <a:endParaRPr lang="en-US" dirty="0"/>
        </a:p>
      </dgm:t>
    </dgm:pt>
    <dgm:pt modelId="{11D60A47-0CE0-41B9-B66F-70A4F518FBCB}" type="parTrans" cxnId="{FA5E08BB-5D02-485B-91C2-F24DA59CAC76}">
      <dgm:prSet/>
      <dgm:spPr/>
      <dgm:t>
        <a:bodyPr/>
        <a:lstStyle/>
        <a:p>
          <a:endParaRPr lang="en-US"/>
        </a:p>
      </dgm:t>
    </dgm:pt>
    <dgm:pt modelId="{FB94DEF8-A999-4CDC-BC8B-7D9DFA940091}" type="sibTrans" cxnId="{FA5E08BB-5D02-485B-91C2-F24DA59CAC76}">
      <dgm:prSet/>
      <dgm:spPr/>
      <dgm:t>
        <a:bodyPr/>
        <a:lstStyle/>
        <a:p>
          <a:endParaRPr lang="en-US"/>
        </a:p>
      </dgm:t>
    </dgm:pt>
    <dgm:pt modelId="{C5774412-93D9-46FC-A613-004657718260}" type="pres">
      <dgm:prSet presAssocID="{9ADD32F3-EED9-4677-A080-793AA662442A}" presName="linearFlow" presStyleCnt="0">
        <dgm:presLayoutVars>
          <dgm:dir/>
          <dgm:animLvl val="lvl"/>
          <dgm:resizeHandles val="exact"/>
        </dgm:presLayoutVars>
      </dgm:prSet>
      <dgm:spPr/>
      <dgm:t>
        <a:bodyPr/>
        <a:lstStyle/>
        <a:p>
          <a:endParaRPr lang="en-US"/>
        </a:p>
      </dgm:t>
    </dgm:pt>
    <dgm:pt modelId="{73F6FAB9-4758-4BCE-A8A6-E83247988632}" type="pres">
      <dgm:prSet presAssocID="{B1AD0CF4-FC0B-4735-A4E4-91796DA3FFD4}" presName="composite" presStyleCnt="0"/>
      <dgm:spPr/>
    </dgm:pt>
    <dgm:pt modelId="{B10AAB43-12D5-4667-80E6-D24AF5C94FDB}" type="pres">
      <dgm:prSet presAssocID="{B1AD0CF4-FC0B-4735-A4E4-91796DA3FFD4}" presName="parTx" presStyleLbl="node1" presStyleIdx="0" presStyleCnt="3">
        <dgm:presLayoutVars>
          <dgm:chMax val="0"/>
          <dgm:chPref val="0"/>
          <dgm:bulletEnabled val="1"/>
        </dgm:presLayoutVars>
      </dgm:prSet>
      <dgm:spPr/>
      <dgm:t>
        <a:bodyPr/>
        <a:lstStyle/>
        <a:p>
          <a:endParaRPr lang="en-US"/>
        </a:p>
      </dgm:t>
    </dgm:pt>
    <dgm:pt modelId="{98EF9E9D-594E-441A-B52D-D765D2FD181F}" type="pres">
      <dgm:prSet presAssocID="{B1AD0CF4-FC0B-4735-A4E4-91796DA3FFD4}" presName="parSh" presStyleLbl="node1" presStyleIdx="0" presStyleCnt="3" custLinFactNeighborX="-247" custLinFactNeighborY="2789"/>
      <dgm:spPr/>
      <dgm:t>
        <a:bodyPr/>
        <a:lstStyle/>
        <a:p>
          <a:endParaRPr lang="en-US"/>
        </a:p>
      </dgm:t>
    </dgm:pt>
    <dgm:pt modelId="{6E54CB02-2A3D-4351-AB42-2FAB0E534B5F}" type="pres">
      <dgm:prSet presAssocID="{B1AD0CF4-FC0B-4735-A4E4-91796DA3FFD4}" presName="desTx" presStyleLbl="fgAcc1" presStyleIdx="0" presStyleCnt="3">
        <dgm:presLayoutVars>
          <dgm:bulletEnabled val="1"/>
        </dgm:presLayoutVars>
      </dgm:prSet>
      <dgm:spPr/>
      <dgm:t>
        <a:bodyPr/>
        <a:lstStyle/>
        <a:p>
          <a:endParaRPr lang="en-US"/>
        </a:p>
      </dgm:t>
    </dgm:pt>
    <dgm:pt modelId="{28809DF5-1B93-4CAC-81C6-5DD1B6A4A679}" type="pres">
      <dgm:prSet presAssocID="{EE70A78F-D731-4895-84CF-4BA35B6CE6A3}" presName="sibTrans" presStyleLbl="sibTrans2D1" presStyleIdx="0" presStyleCnt="2"/>
      <dgm:spPr/>
      <dgm:t>
        <a:bodyPr/>
        <a:lstStyle/>
        <a:p>
          <a:endParaRPr lang="en-US"/>
        </a:p>
      </dgm:t>
    </dgm:pt>
    <dgm:pt modelId="{E3B254BD-3186-4FDB-8D58-DB01DF7A79ED}" type="pres">
      <dgm:prSet presAssocID="{EE70A78F-D731-4895-84CF-4BA35B6CE6A3}" presName="connTx" presStyleLbl="sibTrans2D1" presStyleIdx="0" presStyleCnt="2"/>
      <dgm:spPr/>
      <dgm:t>
        <a:bodyPr/>
        <a:lstStyle/>
        <a:p>
          <a:endParaRPr lang="en-US"/>
        </a:p>
      </dgm:t>
    </dgm:pt>
    <dgm:pt modelId="{2DB809A0-E353-429B-BAE8-BCC43218B864}" type="pres">
      <dgm:prSet presAssocID="{97E630C8-2B59-42C0-8380-5EDFC6F65FBC}" presName="composite" presStyleCnt="0"/>
      <dgm:spPr/>
    </dgm:pt>
    <dgm:pt modelId="{C2D2FAA3-7570-4FAF-94FA-3D152F7AFE76}" type="pres">
      <dgm:prSet presAssocID="{97E630C8-2B59-42C0-8380-5EDFC6F65FBC}" presName="parTx" presStyleLbl="node1" presStyleIdx="0" presStyleCnt="3">
        <dgm:presLayoutVars>
          <dgm:chMax val="0"/>
          <dgm:chPref val="0"/>
          <dgm:bulletEnabled val="1"/>
        </dgm:presLayoutVars>
      </dgm:prSet>
      <dgm:spPr/>
      <dgm:t>
        <a:bodyPr/>
        <a:lstStyle/>
        <a:p>
          <a:endParaRPr lang="en-US"/>
        </a:p>
      </dgm:t>
    </dgm:pt>
    <dgm:pt modelId="{5477C686-F3EE-44D0-864F-03D8E1C2836A}" type="pres">
      <dgm:prSet presAssocID="{97E630C8-2B59-42C0-8380-5EDFC6F65FBC}" presName="parSh" presStyleLbl="node1" presStyleIdx="1" presStyleCnt="3"/>
      <dgm:spPr/>
      <dgm:t>
        <a:bodyPr/>
        <a:lstStyle/>
        <a:p>
          <a:endParaRPr lang="en-US"/>
        </a:p>
      </dgm:t>
    </dgm:pt>
    <dgm:pt modelId="{155FEAD1-901D-4F7E-B6DF-53A81BB6CE44}" type="pres">
      <dgm:prSet presAssocID="{97E630C8-2B59-42C0-8380-5EDFC6F65FBC}" presName="desTx" presStyleLbl="fgAcc1" presStyleIdx="1" presStyleCnt="3">
        <dgm:presLayoutVars>
          <dgm:bulletEnabled val="1"/>
        </dgm:presLayoutVars>
      </dgm:prSet>
      <dgm:spPr/>
      <dgm:t>
        <a:bodyPr/>
        <a:lstStyle/>
        <a:p>
          <a:endParaRPr lang="en-US"/>
        </a:p>
      </dgm:t>
    </dgm:pt>
    <dgm:pt modelId="{3D431C9A-CCD8-491C-9AD8-8A78F19746F0}" type="pres">
      <dgm:prSet presAssocID="{463DF1F9-3308-468B-AA9E-84FC4005A419}" presName="sibTrans" presStyleLbl="sibTrans2D1" presStyleIdx="1" presStyleCnt="2"/>
      <dgm:spPr/>
      <dgm:t>
        <a:bodyPr/>
        <a:lstStyle/>
        <a:p>
          <a:endParaRPr lang="en-US"/>
        </a:p>
      </dgm:t>
    </dgm:pt>
    <dgm:pt modelId="{775EDBDA-5BFF-4836-918E-B2991883756F}" type="pres">
      <dgm:prSet presAssocID="{463DF1F9-3308-468B-AA9E-84FC4005A419}" presName="connTx" presStyleLbl="sibTrans2D1" presStyleIdx="1" presStyleCnt="2"/>
      <dgm:spPr/>
      <dgm:t>
        <a:bodyPr/>
        <a:lstStyle/>
        <a:p>
          <a:endParaRPr lang="en-US"/>
        </a:p>
      </dgm:t>
    </dgm:pt>
    <dgm:pt modelId="{07A27531-D435-4251-8981-91671F4422A7}" type="pres">
      <dgm:prSet presAssocID="{C63041AE-0AFB-4017-95DD-7B60556CA127}" presName="composite" presStyleCnt="0"/>
      <dgm:spPr/>
    </dgm:pt>
    <dgm:pt modelId="{95706239-981A-4260-801D-D2BD5C785D05}" type="pres">
      <dgm:prSet presAssocID="{C63041AE-0AFB-4017-95DD-7B60556CA127}" presName="parTx" presStyleLbl="node1" presStyleIdx="1" presStyleCnt="3">
        <dgm:presLayoutVars>
          <dgm:chMax val="0"/>
          <dgm:chPref val="0"/>
          <dgm:bulletEnabled val="1"/>
        </dgm:presLayoutVars>
      </dgm:prSet>
      <dgm:spPr/>
      <dgm:t>
        <a:bodyPr/>
        <a:lstStyle/>
        <a:p>
          <a:endParaRPr lang="en-US"/>
        </a:p>
      </dgm:t>
    </dgm:pt>
    <dgm:pt modelId="{80334A39-EE38-49BF-89D5-3467C455A5B6}" type="pres">
      <dgm:prSet presAssocID="{C63041AE-0AFB-4017-95DD-7B60556CA127}" presName="parSh" presStyleLbl="node1" presStyleIdx="2" presStyleCnt="3"/>
      <dgm:spPr/>
      <dgm:t>
        <a:bodyPr/>
        <a:lstStyle/>
        <a:p>
          <a:endParaRPr lang="en-US"/>
        </a:p>
      </dgm:t>
    </dgm:pt>
    <dgm:pt modelId="{BEE1749C-09A3-45D1-8178-C61BDC9DCCB5}" type="pres">
      <dgm:prSet presAssocID="{C63041AE-0AFB-4017-95DD-7B60556CA127}" presName="desTx" presStyleLbl="fgAcc1" presStyleIdx="2" presStyleCnt="3">
        <dgm:presLayoutVars>
          <dgm:bulletEnabled val="1"/>
        </dgm:presLayoutVars>
      </dgm:prSet>
      <dgm:spPr/>
      <dgm:t>
        <a:bodyPr/>
        <a:lstStyle/>
        <a:p>
          <a:endParaRPr lang="en-US"/>
        </a:p>
      </dgm:t>
    </dgm:pt>
  </dgm:ptLst>
  <dgm:cxnLst>
    <dgm:cxn modelId="{F23824DF-8617-4D8F-8155-6CEB3462ABD6}" srcId="{97E630C8-2B59-42C0-8380-5EDFC6F65FBC}" destId="{AB2141C3-C535-404B-BB7C-898F7D9A27F7}" srcOrd="1" destOrd="0" parTransId="{F58FDA74-2698-4E25-8322-8C90ED83F571}" sibTransId="{2C25F822-D954-4DFD-ABBE-860808B91CEE}"/>
    <dgm:cxn modelId="{388C0708-3790-46F6-8E09-102B03E9DC90}" type="presOf" srcId="{79E9EDB0-A127-4E9D-B7D1-9A3905F20E5E}" destId="{BEE1749C-09A3-45D1-8178-C61BDC9DCCB5}" srcOrd="0" destOrd="4" presId="urn:microsoft.com/office/officeart/2005/8/layout/process3"/>
    <dgm:cxn modelId="{3BEFB78A-A8B3-438E-A084-012AA3BD548D}" srcId="{97E630C8-2B59-42C0-8380-5EDFC6F65FBC}" destId="{15DF3D1E-E8F3-4D30-8748-BB4BD313B911}" srcOrd="0" destOrd="0" parTransId="{A35DCDB7-E7D0-4266-B524-0FD0259CB0CB}" sibTransId="{C061D8CD-06CB-489C-83F4-951CCCCFCB2A}"/>
    <dgm:cxn modelId="{1C6B70CC-CDC9-4F76-ACEC-E50E1E65E122}" type="presOf" srcId="{48DF4900-2A5D-48C8-9560-B99F77127F60}" destId="{BEE1749C-09A3-45D1-8178-C61BDC9DCCB5}" srcOrd="0" destOrd="3" presId="urn:microsoft.com/office/officeart/2005/8/layout/process3"/>
    <dgm:cxn modelId="{64ADE1CA-DC69-4F57-BFF0-4C4726A1177E}" type="presOf" srcId="{18E53C23-E86B-4508-B17E-461147D23B22}" destId="{BEE1749C-09A3-45D1-8178-C61BDC9DCCB5}" srcOrd="0" destOrd="2" presId="urn:microsoft.com/office/officeart/2005/8/layout/process3"/>
    <dgm:cxn modelId="{76E06622-6F3D-45EA-8778-CB1BAE8C613D}" type="presOf" srcId="{97E630C8-2B59-42C0-8380-5EDFC6F65FBC}" destId="{C2D2FAA3-7570-4FAF-94FA-3D152F7AFE76}" srcOrd="0" destOrd="0" presId="urn:microsoft.com/office/officeart/2005/8/layout/process3"/>
    <dgm:cxn modelId="{C581F063-AA35-4B88-99E1-8E80276F2347}" type="presOf" srcId="{AB2141C3-C535-404B-BB7C-898F7D9A27F7}" destId="{155FEAD1-901D-4F7E-B6DF-53A81BB6CE44}" srcOrd="0" destOrd="1" presId="urn:microsoft.com/office/officeart/2005/8/layout/process3"/>
    <dgm:cxn modelId="{F4C6D600-F679-41C4-A545-AC4FB5661756}" type="presOf" srcId="{C63041AE-0AFB-4017-95DD-7B60556CA127}" destId="{80334A39-EE38-49BF-89D5-3467C455A5B6}" srcOrd="1" destOrd="0" presId="urn:microsoft.com/office/officeart/2005/8/layout/process3"/>
    <dgm:cxn modelId="{7B3E2F34-2BC2-471B-8FE4-C09AE33B9342}" type="presOf" srcId="{EE70A78F-D731-4895-84CF-4BA35B6CE6A3}" destId="{E3B254BD-3186-4FDB-8D58-DB01DF7A79ED}" srcOrd="1" destOrd="0" presId="urn:microsoft.com/office/officeart/2005/8/layout/process3"/>
    <dgm:cxn modelId="{4015C53B-5189-4FE1-87F3-1C0BFE8A4A3E}" srcId="{B1AD0CF4-FC0B-4735-A4E4-91796DA3FFD4}" destId="{E7EDFBE8-8B2E-4EDF-8A3C-CEAC2D6BE952}" srcOrd="2" destOrd="0" parTransId="{67DEB677-D547-4172-A360-3239A3D31B83}" sibTransId="{A225303B-D920-4831-99C4-CBC7B3CDA096}"/>
    <dgm:cxn modelId="{1693C22D-DF1B-4B6F-8CCE-0CB5C9B0691A}" srcId="{C63041AE-0AFB-4017-95DD-7B60556CA127}" destId="{93A15954-E64D-4E3B-879E-2A6D66866FDA}" srcOrd="0" destOrd="0" parTransId="{A51E9CC3-922E-4593-89B3-7684245371D1}" sibTransId="{7A391350-4F4A-4250-BD7D-BAB1AFFEB9C1}"/>
    <dgm:cxn modelId="{13D828F5-598C-48EA-8207-6C2D59525536}" type="presOf" srcId="{EE70A78F-D731-4895-84CF-4BA35B6CE6A3}" destId="{28809DF5-1B93-4CAC-81C6-5DD1B6A4A679}" srcOrd="0" destOrd="0" presId="urn:microsoft.com/office/officeart/2005/8/layout/process3"/>
    <dgm:cxn modelId="{3EE8ACC0-64E2-4F1F-A022-5DC298282669}" type="presOf" srcId="{97E630C8-2B59-42C0-8380-5EDFC6F65FBC}" destId="{5477C686-F3EE-44D0-864F-03D8E1C2836A}" srcOrd="1" destOrd="0" presId="urn:microsoft.com/office/officeart/2005/8/layout/process3"/>
    <dgm:cxn modelId="{22D60189-D79E-4E97-B09D-28F2A3F44939}" type="presOf" srcId="{E7EDFBE8-8B2E-4EDF-8A3C-CEAC2D6BE952}" destId="{6E54CB02-2A3D-4351-AB42-2FAB0E534B5F}" srcOrd="0" destOrd="2" presId="urn:microsoft.com/office/officeart/2005/8/layout/process3"/>
    <dgm:cxn modelId="{5F418ED8-5911-4021-88FE-4270D30924AE}" type="presOf" srcId="{B1AD0CF4-FC0B-4735-A4E4-91796DA3FFD4}" destId="{B10AAB43-12D5-4667-80E6-D24AF5C94FDB}" srcOrd="0" destOrd="0" presId="urn:microsoft.com/office/officeart/2005/8/layout/process3"/>
    <dgm:cxn modelId="{D951B8E9-828E-4170-A414-58C5A571D087}" srcId="{C63041AE-0AFB-4017-95DD-7B60556CA127}" destId="{79E9EDB0-A127-4E9D-B7D1-9A3905F20E5E}" srcOrd="4" destOrd="0" parTransId="{B1AD8653-D1BE-4B34-95CA-9CF666F38535}" sibTransId="{D9485692-5C4C-4FA8-BABD-A16AC949B590}"/>
    <dgm:cxn modelId="{3153D4B1-2D02-4B00-B1F3-ED381FCAAB98}" srcId="{C63041AE-0AFB-4017-95DD-7B60556CA127}" destId="{18E53C23-E86B-4508-B17E-461147D23B22}" srcOrd="2" destOrd="0" parTransId="{49D362FD-AF35-4AB3-8CA1-0E97D16A4E42}" sibTransId="{D60F9F8B-C40F-434C-A4F4-9BD99CADB44F}"/>
    <dgm:cxn modelId="{C77DBD97-43FF-4F7B-B492-09A11D58DDCA}" type="presOf" srcId="{1F0D48DF-C62B-4C32-B18D-F6ECD5493C9A}" destId="{6E54CB02-2A3D-4351-AB42-2FAB0E534B5F}" srcOrd="0" destOrd="1" presId="urn:microsoft.com/office/officeart/2005/8/layout/process3"/>
    <dgm:cxn modelId="{D31EC40D-A5AD-4523-9F9E-C90378EF42BB}" type="presOf" srcId="{463DF1F9-3308-468B-AA9E-84FC4005A419}" destId="{3D431C9A-CCD8-491C-9AD8-8A78F19746F0}" srcOrd="0" destOrd="0" presId="urn:microsoft.com/office/officeart/2005/8/layout/process3"/>
    <dgm:cxn modelId="{45F2E512-4ACD-49A3-9645-6522D853511D}" type="presOf" srcId="{9ADD32F3-EED9-4677-A080-793AA662442A}" destId="{C5774412-93D9-46FC-A613-004657718260}" srcOrd="0" destOrd="0" presId="urn:microsoft.com/office/officeart/2005/8/layout/process3"/>
    <dgm:cxn modelId="{43B7CCB4-FE47-452C-B27B-381BBC98B488}" type="presOf" srcId="{15DF3D1E-E8F3-4D30-8748-BB4BD313B911}" destId="{155FEAD1-901D-4F7E-B6DF-53A81BB6CE44}" srcOrd="0" destOrd="0" presId="urn:microsoft.com/office/officeart/2005/8/layout/process3"/>
    <dgm:cxn modelId="{FED22967-3631-4BE1-9926-D9AEBFC6B6BB}" type="presOf" srcId="{B1AD0CF4-FC0B-4735-A4E4-91796DA3FFD4}" destId="{98EF9E9D-594E-441A-B52D-D765D2FD181F}" srcOrd="1" destOrd="0" presId="urn:microsoft.com/office/officeart/2005/8/layout/process3"/>
    <dgm:cxn modelId="{FA5E08BB-5D02-485B-91C2-F24DA59CAC76}" srcId="{C63041AE-0AFB-4017-95DD-7B60556CA127}" destId="{48DF4900-2A5D-48C8-9560-B99F77127F60}" srcOrd="3" destOrd="0" parTransId="{11D60A47-0CE0-41B9-B66F-70A4F518FBCB}" sibTransId="{FB94DEF8-A999-4CDC-BC8B-7D9DFA940091}"/>
    <dgm:cxn modelId="{41B08EDF-5045-4521-940F-3CB6BADFE0B6}" srcId="{9ADD32F3-EED9-4677-A080-793AA662442A}" destId="{97E630C8-2B59-42C0-8380-5EDFC6F65FBC}" srcOrd="1" destOrd="0" parTransId="{C90A750C-B61B-4B07-B6F2-4EC13774ABD2}" sibTransId="{463DF1F9-3308-468B-AA9E-84FC4005A419}"/>
    <dgm:cxn modelId="{7C6CD5C8-4B42-4206-BB2A-76DE674BCAFD}" type="presOf" srcId="{6D17BDDF-BD0F-4BED-8C7C-9733C4CFC7C1}" destId="{BEE1749C-09A3-45D1-8178-C61BDC9DCCB5}" srcOrd="0" destOrd="1" presId="urn:microsoft.com/office/officeart/2005/8/layout/process3"/>
    <dgm:cxn modelId="{46200BF9-FD39-44A9-A3E9-2B3222C93C57}" srcId="{C63041AE-0AFB-4017-95DD-7B60556CA127}" destId="{6D17BDDF-BD0F-4BED-8C7C-9733C4CFC7C1}" srcOrd="1" destOrd="0" parTransId="{22953388-D40D-4367-B02C-9618870C8707}" sibTransId="{6B4EF2C9-31B4-45B7-958C-43E7E229CFA7}"/>
    <dgm:cxn modelId="{AB06C75A-B958-428A-AA85-FB2AE0C6C1C3}" type="presOf" srcId="{C63041AE-0AFB-4017-95DD-7B60556CA127}" destId="{95706239-981A-4260-801D-D2BD5C785D05}" srcOrd="0" destOrd="0" presId="urn:microsoft.com/office/officeart/2005/8/layout/process3"/>
    <dgm:cxn modelId="{C74842E0-1718-4FBD-A251-FDCE07775B87}" srcId="{B1AD0CF4-FC0B-4735-A4E4-91796DA3FFD4}" destId="{58197679-E2C6-4BDC-85BD-C89AC238F4ED}" srcOrd="0" destOrd="0" parTransId="{1D0DAD37-9990-4F69-B240-FCB47B0645BF}" sibTransId="{3AEFDCDF-1871-4655-AF77-AF2ACD03A854}"/>
    <dgm:cxn modelId="{E676D779-BC9A-43F1-8BDC-5BFC39AFDD0E}" srcId="{9ADD32F3-EED9-4677-A080-793AA662442A}" destId="{B1AD0CF4-FC0B-4735-A4E4-91796DA3FFD4}" srcOrd="0" destOrd="0" parTransId="{53EEA88C-A766-4A4A-B854-24BACA14F95C}" sibTransId="{EE70A78F-D731-4895-84CF-4BA35B6CE6A3}"/>
    <dgm:cxn modelId="{4776CDBD-6FD2-4FDF-8564-CB7F5FB50CA2}" type="presOf" srcId="{463DF1F9-3308-468B-AA9E-84FC4005A419}" destId="{775EDBDA-5BFF-4836-918E-B2991883756F}" srcOrd="1" destOrd="0" presId="urn:microsoft.com/office/officeart/2005/8/layout/process3"/>
    <dgm:cxn modelId="{A164856B-DF63-4AD7-A19E-E1308DBC736F}" type="presOf" srcId="{93A15954-E64D-4E3B-879E-2A6D66866FDA}" destId="{BEE1749C-09A3-45D1-8178-C61BDC9DCCB5}" srcOrd="0" destOrd="0" presId="urn:microsoft.com/office/officeart/2005/8/layout/process3"/>
    <dgm:cxn modelId="{C48F2442-2C6B-4517-83BF-F4C45B8E323E}" type="presOf" srcId="{58197679-E2C6-4BDC-85BD-C89AC238F4ED}" destId="{6E54CB02-2A3D-4351-AB42-2FAB0E534B5F}" srcOrd="0" destOrd="0" presId="urn:microsoft.com/office/officeart/2005/8/layout/process3"/>
    <dgm:cxn modelId="{6201DBE5-7189-4765-8413-DB60A77BDC8C}" srcId="{9ADD32F3-EED9-4677-A080-793AA662442A}" destId="{C63041AE-0AFB-4017-95DD-7B60556CA127}" srcOrd="2" destOrd="0" parTransId="{B8260ABC-9632-4DB8-8ED4-62B12F171898}" sibTransId="{AE9F7C5F-6E52-40BE-9936-6A72E9F1D6FE}"/>
    <dgm:cxn modelId="{F8533CB5-BB39-4CC3-9F58-C36BBC23277B}" srcId="{B1AD0CF4-FC0B-4735-A4E4-91796DA3FFD4}" destId="{1F0D48DF-C62B-4C32-B18D-F6ECD5493C9A}" srcOrd="1" destOrd="0" parTransId="{BDC3480C-FF83-4AC5-B5C2-433F169ABEE8}" sibTransId="{8BE79E90-F585-4B6A-9916-FB30BC30FB2F}"/>
    <dgm:cxn modelId="{B54A324A-2995-4BEF-A498-8C6CF9C5ECD0}" type="presParOf" srcId="{C5774412-93D9-46FC-A613-004657718260}" destId="{73F6FAB9-4758-4BCE-A8A6-E83247988632}" srcOrd="0" destOrd="0" presId="urn:microsoft.com/office/officeart/2005/8/layout/process3"/>
    <dgm:cxn modelId="{007884C9-88FF-483D-898B-5193BB69D60A}" type="presParOf" srcId="{73F6FAB9-4758-4BCE-A8A6-E83247988632}" destId="{B10AAB43-12D5-4667-80E6-D24AF5C94FDB}" srcOrd="0" destOrd="0" presId="urn:microsoft.com/office/officeart/2005/8/layout/process3"/>
    <dgm:cxn modelId="{F0525899-F926-47C2-8407-A33EA64E6057}" type="presParOf" srcId="{73F6FAB9-4758-4BCE-A8A6-E83247988632}" destId="{98EF9E9D-594E-441A-B52D-D765D2FD181F}" srcOrd="1" destOrd="0" presId="urn:microsoft.com/office/officeart/2005/8/layout/process3"/>
    <dgm:cxn modelId="{79529A11-2B86-4D17-BE56-71A93CB78CF7}" type="presParOf" srcId="{73F6FAB9-4758-4BCE-A8A6-E83247988632}" destId="{6E54CB02-2A3D-4351-AB42-2FAB0E534B5F}" srcOrd="2" destOrd="0" presId="urn:microsoft.com/office/officeart/2005/8/layout/process3"/>
    <dgm:cxn modelId="{67ABF5D6-285E-42D8-944E-A6669EA5BD0A}" type="presParOf" srcId="{C5774412-93D9-46FC-A613-004657718260}" destId="{28809DF5-1B93-4CAC-81C6-5DD1B6A4A679}" srcOrd="1" destOrd="0" presId="urn:microsoft.com/office/officeart/2005/8/layout/process3"/>
    <dgm:cxn modelId="{273AFCE6-8789-46EB-9BFE-D20E4351E2FF}" type="presParOf" srcId="{28809DF5-1B93-4CAC-81C6-5DD1B6A4A679}" destId="{E3B254BD-3186-4FDB-8D58-DB01DF7A79ED}" srcOrd="0" destOrd="0" presId="urn:microsoft.com/office/officeart/2005/8/layout/process3"/>
    <dgm:cxn modelId="{438C7229-3C5E-4678-8EC8-8A170D9A2F4C}" type="presParOf" srcId="{C5774412-93D9-46FC-A613-004657718260}" destId="{2DB809A0-E353-429B-BAE8-BCC43218B864}" srcOrd="2" destOrd="0" presId="urn:microsoft.com/office/officeart/2005/8/layout/process3"/>
    <dgm:cxn modelId="{608CDB75-4690-4858-91FA-929C12C7D185}" type="presParOf" srcId="{2DB809A0-E353-429B-BAE8-BCC43218B864}" destId="{C2D2FAA3-7570-4FAF-94FA-3D152F7AFE76}" srcOrd="0" destOrd="0" presId="urn:microsoft.com/office/officeart/2005/8/layout/process3"/>
    <dgm:cxn modelId="{AF3E8009-8A62-4118-BC49-0037A4D128F0}" type="presParOf" srcId="{2DB809A0-E353-429B-BAE8-BCC43218B864}" destId="{5477C686-F3EE-44D0-864F-03D8E1C2836A}" srcOrd="1" destOrd="0" presId="urn:microsoft.com/office/officeart/2005/8/layout/process3"/>
    <dgm:cxn modelId="{0FC87529-B2D9-479C-9D72-D734A3CFE622}" type="presParOf" srcId="{2DB809A0-E353-429B-BAE8-BCC43218B864}" destId="{155FEAD1-901D-4F7E-B6DF-53A81BB6CE44}" srcOrd="2" destOrd="0" presId="urn:microsoft.com/office/officeart/2005/8/layout/process3"/>
    <dgm:cxn modelId="{7E28F9FC-CFC0-4EE4-901E-F23961538621}" type="presParOf" srcId="{C5774412-93D9-46FC-A613-004657718260}" destId="{3D431C9A-CCD8-491C-9AD8-8A78F19746F0}" srcOrd="3" destOrd="0" presId="urn:microsoft.com/office/officeart/2005/8/layout/process3"/>
    <dgm:cxn modelId="{6D4A1641-1041-4019-8ED3-3E6D5A2679AA}" type="presParOf" srcId="{3D431C9A-CCD8-491C-9AD8-8A78F19746F0}" destId="{775EDBDA-5BFF-4836-918E-B2991883756F}" srcOrd="0" destOrd="0" presId="urn:microsoft.com/office/officeart/2005/8/layout/process3"/>
    <dgm:cxn modelId="{19E60A5E-9877-47FF-8385-29D6C2349018}" type="presParOf" srcId="{C5774412-93D9-46FC-A613-004657718260}" destId="{07A27531-D435-4251-8981-91671F4422A7}" srcOrd="4" destOrd="0" presId="urn:microsoft.com/office/officeart/2005/8/layout/process3"/>
    <dgm:cxn modelId="{83F4EF4C-1EAF-4388-83F8-1473346D99B7}" type="presParOf" srcId="{07A27531-D435-4251-8981-91671F4422A7}" destId="{95706239-981A-4260-801D-D2BD5C785D05}" srcOrd="0" destOrd="0" presId="urn:microsoft.com/office/officeart/2005/8/layout/process3"/>
    <dgm:cxn modelId="{6E4DECF8-9568-4E87-B3FD-7CB3F5C9515D}" type="presParOf" srcId="{07A27531-D435-4251-8981-91671F4422A7}" destId="{80334A39-EE38-49BF-89D5-3467C455A5B6}" srcOrd="1" destOrd="0" presId="urn:microsoft.com/office/officeart/2005/8/layout/process3"/>
    <dgm:cxn modelId="{51594911-BD91-4048-9244-95F7EB7BC5D2}" type="presParOf" srcId="{07A27531-D435-4251-8981-91671F4422A7}" destId="{BEE1749C-09A3-45D1-8178-C61BDC9DCCB5}"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3567865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1658608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50409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1085748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21324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2026406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3416567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2932838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259910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759488-9387-4122-B285-E2B1EEEC828A}" type="datetimeFigureOut">
              <a:rPr lang="en-US" smtClean="0"/>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334332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759488-9387-4122-B285-E2B1EEEC828A}"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742899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759488-9387-4122-B285-E2B1EEEC828A}" type="datetimeFigureOut">
              <a:rPr lang="en-US" smtClean="0"/>
              <a:t>10/27/2022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729818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759488-9387-4122-B285-E2B1EEEC828A}" type="datetimeFigureOut">
              <a:rPr lang="en-US" smtClean="0"/>
              <a:t>10/27/2022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469238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759488-9387-4122-B285-E2B1EEEC828A}" type="datetimeFigureOut">
              <a:rPr lang="en-US" smtClean="0"/>
              <a:t>10/27/2022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3964632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759488-9387-4122-B285-E2B1EEEC828A}"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160644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759488-9387-4122-B285-E2B1EEEC828A}" type="datetimeFigureOut">
              <a:rPr lang="en-US" smtClean="0"/>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303D0-CFD1-43AC-938B-90B48F88CE34}" type="slidenum">
              <a:rPr lang="en-US" smtClean="0"/>
              <a:t>‹#›</a:t>
            </a:fld>
            <a:endParaRPr lang="en-US"/>
          </a:p>
        </p:txBody>
      </p:sp>
    </p:spTree>
    <p:extLst>
      <p:ext uri="{BB962C8B-B14F-4D97-AF65-F5344CB8AC3E}">
        <p14:creationId xmlns:p14="http://schemas.microsoft.com/office/powerpoint/2010/main" val="255530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759488-9387-4122-B285-E2B1EEEC828A}" type="datetimeFigureOut">
              <a:rPr lang="en-US" smtClean="0"/>
              <a:t>10/27/2022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54303D0-CFD1-43AC-938B-90B48F88CE34}" type="slidenum">
              <a:rPr lang="en-US" smtClean="0"/>
              <a:t>‹#›</a:t>
            </a:fld>
            <a:endParaRPr lang="en-US"/>
          </a:p>
        </p:txBody>
      </p:sp>
    </p:spTree>
    <p:extLst>
      <p:ext uri="{BB962C8B-B14F-4D97-AF65-F5344CB8AC3E}">
        <p14:creationId xmlns:p14="http://schemas.microsoft.com/office/powerpoint/2010/main" val="265217367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NADI HOSs DISCUSSION FORUM</a:t>
            </a:r>
            <a:endParaRPr lang="en-US" dirty="0"/>
          </a:p>
        </p:txBody>
      </p:sp>
      <p:sp>
        <p:nvSpPr>
          <p:cNvPr id="3" name="Subtitle 2"/>
          <p:cNvSpPr>
            <a:spLocks noGrp="1"/>
          </p:cNvSpPr>
          <p:nvPr>
            <p:ph type="subTitle" idx="1"/>
          </p:nvPr>
        </p:nvSpPr>
        <p:spPr/>
        <p:txBody>
          <a:bodyPr/>
          <a:lstStyle/>
          <a:p>
            <a:pPr algn="ctr"/>
            <a:r>
              <a:rPr lang="en-US" dirty="0" smtClean="0"/>
              <a:t>27/10/2022</a:t>
            </a:r>
            <a:endParaRPr lang="en-US" dirty="0"/>
          </a:p>
        </p:txBody>
      </p:sp>
    </p:spTree>
    <p:extLst>
      <p:ext uri="{BB962C8B-B14F-4D97-AF65-F5344CB8AC3E}">
        <p14:creationId xmlns:p14="http://schemas.microsoft.com/office/powerpoint/2010/main" val="521218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Referral of cases to Social welfare 	</a:t>
            </a:r>
            <a:endParaRPr lang="en-US" dirty="0"/>
          </a:p>
        </p:txBody>
      </p:sp>
      <p:sp>
        <p:nvSpPr>
          <p:cNvPr id="3" name="Content Placeholder 2"/>
          <p:cNvSpPr>
            <a:spLocks noGrp="1"/>
          </p:cNvSpPr>
          <p:nvPr>
            <p:ph idx="1"/>
          </p:nvPr>
        </p:nvSpPr>
        <p:spPr/>
        <p:txBody>
          <a:bodyPr>
            <a:normAutofit/>
          </a:bodyPr>
          <a:lstStyle/>
          <a:p>
            <a:r>
              <a:rPr lang="en-US" sz="2400" dirty="0" smtClean="0"/>
              <a:t>CPOs should be well aware of the procedure. </a:t>
            </a:r>
          </a:p>
          <a:p>
            <a:r>
              <a:rPr lang="en-US" sz="2400" dirty="0" smtClean="0"/>
              <a:t>CWD form to be filled and sent directly to Madam PS, Women, children and </a:t>
            </a:r>
            <a:r>
              <a:rPr lang="en-US" sz="2800" dirty="0" smtClean="0"/>
              <a:t>poverty</a:t>
            </a:r>
            <a:r>
              <a:rPr lang="en-US" sz="2400" dirty="0" smtClean="0"/>
              <a:t> alleviation. </a:t>
            </a:r>
          </a:p>
          <a:p>
            <a:endParaRPr lang="en-US" sz="2400" dirty="0"/>
          </a:p>
        </p:txBody>
      </p:sp>
    </p:spTree>
    <p:extLst>
      <p:ext uri="{BB962C8B-B14F-4D97-AF65-F5344CB8AC3E}">
        <p14:creationId xmlns:p14="http://schemas.microsoft.com/office/powerpoint/2010/main" val="3692531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code of Conduct/ Suspension </a:t>
            </a:r>
            <a:endParaRPr lang="en-US" dirty="0"/>
          </a:p>
        </p:txBody>
      </p:sp>
      <p:sp>
        <p:nvSpPr>
          <p:cNvPr id="3" name="Content Placeholder 2"/>
          <p:cNvSpPr>
            <a:spLocks noGrp="1"/>
          </p:cNvSpPr>
          <p:nvPr>
            <p:ph idx="1"/>
          </p:nvPr>
        </p:nvSpPr>
        <p:spPr>
          <a:xfrm>
            <a:off x="677334" y="1567031"/>
            <a:ext cx="8596668" cy="3880773"/>
          </a:xfrm>
        </p:spPr>
        <p:txBody>
          <a:bodyPr>
            <a:normAutofit lnSpcReduction="10000"/>
          </a:bodyPr>
          <a:lstStyle/>
          <a:p>
            <a:r>
              <a:rPr lang="en-US" dirty="0" smtClean="0"/>
              <a:t>Refer to appendix of Behavior Management Policy. </a:t>
            </a:r>
          </a:p>
          <a:p>
            <a:r>
              <a:rPr lang="en-US" dirty="0" smtClean="0"/>
              <a:t>For grade 1 offences – immediate suspension of either 3 days or 5 days such as drug related cases. </a:t>
            </a:r>
          </a:p>
          <a:p>
            <a:r>
              <a:rPr lang="en-US" dirty="0" smtClean="0"/>
              <a:t>Notify district office. </a:t>
            </a:r>
          </a:p>
          <a:p>
            <a:r>
              <a:rPr lang="en-US" dirty="0" smtClean="0"/>
              <a:t>Revive the student code of conduct. </a:t>
            </a:r>
          </a:p>
          <a:p>
            <a:r>
              <a:rPr lang="en-US" dirty="0" smtClean="0"/>
              <a:t>Discuss thoroughly with parents in the first week of school or during enrollment and ensure they sign. </a:t>
            </a:r>
          </a:p>
          <a:p>
            <a:r>
              <a:rPr lang="en-US" dirty="0" smtClean="0"/>
              <a:t>Clearly outline the consequences of breach with reference to behavior management policy. </a:t>
            </a:r>
          </a:p>
          <a:p>
            <a:r>
              <a:rPr lang="en-US" dirty="0" smtClean="0"/>
              <a:t>Review your school rules and related policies. If you are implementing any rules it needs to be documented and parents need to sign. For example, hair style for girls and boys, attire, etc. </a:t>
            </a:r>
          </a:p>
          <a:p>
            <a:endParaRPr lang="en-US" dirty="0"/>
          </a:p>
        </p:txBody>
      </p:sp>
    </p:spTree>
    <p:extLst>
      <p:ext uri="{BB962C8B-B14F-4D97-AF65-F5344CB8AC3E}">
        <p14:creationId xmlns:p14="http://schemas.microsoft.com/office/powerpoint/2010/main" val="14067997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School Based activities – Camping, extra classes, excursions, fundraising activities </a:t>
            </a:r>
            <a:endParaRPr lang="en-US" dirty="0"/>
          </a:p>
        </p:txBody>
      </p:sp>
      <p:sp>
        <p:nvSpPr>
          <p:cNvPr id="3" name="Content Placeholder 2"/>
          <p:cNvSpPr>
            <a:spLocks noGrp="1"/>
          </p:cNvSpPr>
          <p:nvPr>
            <p:ph idx="1"/>
          </p:nvPr>
        </p:nvSpPr>
        <p:spPr/>
        <p:txBody>
          <a:bodyPr>
            <a:normAutofit/>
          </a:bodyPr>
          <a:lstStyle/>
          <a:p>
            <a:r>
              <a:rPr lang="en-US" dirty="0" smtClean="0"/>
              <a:t>Approval to be sought from PS. </a:t>
            </a:r>
          </a:p>
          <a:p>
            <a:r>
              <a:rPr lang="en-US" dirty="0" smtClean="0"/>
              <a:t>Fill the template provided by District office with supporting documents and forward to EA and copy SEA. </a:t>
            </a:r>
            <a:r>
              <a:rPr lang="en-US" b="1" dirty="0" smtClean="0"/>
              <a:t>Document to be in word format and not in PDF </a:t>
            </a:r>
          </a:p>
          <a:p>
            <a:r>
              <a:rPr lang="en-US" dirty="0" smtClean="0"/>
              <a:t>EA/ SEA will formulate minute to PS and circulate accordingly for approval. </a:t>
            </a:r>
          </a:p>
          <a:p>
            <a:pPr lvl="0"/>
            <a:endParaRPr lang="en-US" dirty="0"/>
          </a:p>
        </p:txBody>
      </p:sp>
    </p:spTree>
    <p:extLst>
      <p:ext uri="{BB962C8B-B14F-4D97-AF65-F5344CB8AC3E}">
        <p14:creationId xmlns:p14="http://schemas.microsoft.com/office/powerpoint/2010/main" val="1041974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272715"/>
            <a:ext cx="8596668" cy="1320800"/>
          </a:xfrm>
        </p:spPr>
        <p:txBody>
          <a:bodyPr/>
          <a:lstStyle/>
          <a:p>
            <a:r>
              <a:rPr lang="en-US" dirty="0" smtClean="0"/>
              <a:t>Lesson Observations 	</a:t>
            </a:r>
            <a:endParaRPr lang="en-US" dirty="0"/>
          </a:p>
        </p:txBody>
      </p:sp>
      <p:sp>
        <p:nvSpPr>
          <p:cNvPr id="3" name="Content Placeholder 2"/>
          <p:cNvSpPr>
            <a:spLocks noGrp="1"/>
          </p:cNvSpPr>
          <p:nvPr>
            <p:ph idx="1"/>
          </p:nvPr>
        </p:nvSpPr>
        <p:spPr>
          <a:xfrm>
            <a:off x="433137" y="933115"/>
            <a:ext cx="9416716" cy="5213684"/>
          </a:xfrm>
        </p:spPr>
        <p:txBody>
          <a:bodyPr>
            <a:normAutofit/>
          </a:bodyPr>
          <a:lstStyle/>
          <a:p>
            <a:r>
              <a:rPr lang="en-US" sz="2000" dirty="0" smtClean="0"/>
              <a:t>Planned well by immediate supervisors. </a:t>
            </a:r>
          </a:p>
          <a:p>
            <a:r>
              <a:rPr lang="en-US" sz="2000" dirty="0" smtClean="0"/>
              <a:t>Observe </a:t>
            </a:r>
            <a:r>
              <a:rPr lang="en-US" sz="2000" dirty="0"/>
              <a:t>lessons in natural context. </a:t>
            </a:r>
            <a:endParaRPr lang="en-US" sz="2000" dirty="0" smtClean="0"/>
          </a:p>
          <a:p>
            <a:r>
              <a:rPr lang="en-US" sz="2000" dirty="0" smtClean="0"/>
              <a:t>Provide feedback. </a:t>
            </a:r>
          </a:p>
          <a:p>
            <a:r>
              <a:rPr lang="en-US" sz="2000" dirty="0" smtClean="0"/>
              <a:t>Monitoring Evaluation and Learning opportunities for staff. </a:t>
            </a:r>
          </a:p>
          <a:p>
            <a:r>
              <a:rPr lang="en-US" sz="2000" dirty="0" smtClean="0"/>
              <a:t>Work books, lesson plans, lesson notes, use variety of resources. To be thoroughly checked and endorsed in a timely manner by AHT/HOS</a:t>
            </a:r>
          </a:p>
          <a:p>
            <a:r>
              <a:rPr lang="en-US" sz="2000" dirty="0" smtClean="0"/>
              <a:t>Officers to abstain from being dependent on text book</a:t>
            </a:r>
            <a:r>
              <a:rPr lang="en-US" sz="2000" dirty="0"/>
              <a:t> </a:t>
            </a:r>
            <a:r>
              <a:rPr lang="en-US" sz="2000" dirty="0" smtClean="0"/>
              <a:t>and merely requesting students to copy from text books. Prior planning is essential.  </a:t>
            </a:r>
          </a:p>
          <a:p>
            <a:r>
              <a:rPr lang="en-US" sz="2000" dirty="0" smtClean="0"/>
              <a:t>Use ICT for lesson </a:t>
            </a:r>
            <a:r>
              <a:rPr lang="en-US" sz="2000" smtClean="0"/>
              <a:t>delivery</a:t>
            </a:r>
            <a:r>
              <a:rPr lang="en-US" sz="2000"/>
              <a:t> </a:t>
            </a:r>
            <a:endParaRPr lang="en-US" sz="2000" smtClean="0"/>
          </a:p>
          <a:p>
            <a:r>
              <a:rPr lang="en-US" sz="2000" smtClean="0"/>
              <a:t>LTPs- </a:t>
            </a:r>
            <a:r>
              <a:rPr lang="en-US" sz="2000" dirty="0" smtClean="0"/>
              <a:t>needs immediate attention. Class allocation for next year.</a:t>
            </a:r>
          </a:p>
          <a:p>
            <a:r>
              <a:rPr lang="en-US" sz="2000" dirty="0" smtClean="0"/>
              <a:t>Avoid duplicating information. </a:t>
            </a:r>
          </a:p>
          <a:p>
            <a:r>
              <a:rPr lang="en-US" sz="2000" dirty="0" smtClean="0"/>
              <a:t>Have reasonable assessments for students and logical timelines for teachers to report on assessments. </a:t>
            </a:r>
          </a:p>
        </p:txBody>
      </p:sp>
    </p:spTree>
    <p:extLst>
      <p:ext uri="{BB962C8B-B14F-4D97-AF65-F5344CB8AC3E}">
        <p14:creationId xmlns:p14="http://schemas.microsoft.com/office/powerpoint/2010/main" val="439377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074" y="0"/>
            <a:ext cx="8596668" cy="1320800"/>
          </a:xfrm>
        </p:spPr>
        <p:txBody>
          <a:bodyPr/>
          <a:lstStyle/>
          <a:p>
            <a:r>
              <a:rPr lang="en-US" dirty="0" smtClean="0"/>
              <a:t>Performance Assessment (PA) </a:t>
            </a:r>
            <a:endParaRPr lang="en-US" dirty="0"/>
          </a:p>
        </p:txBody>
      </p:sp>
      <p:sp>
        <p:nvSpPr>
          <p:cNvPr id="3" name="Content Placeholder 2"/>
          <p:cNvSpPr>
            <a:spLocks noGrp="1"/>
          </p:cNvSpPr>
          <p:nvPr>
            <p:ph idx="1"/>
          </p:nvPr>
        </p:nvSpPr>
        <p:spPr>
          <a:xfrm>
            <a:off x="711074" y="579792"/>
            <a:ext cx="8596668" cy="3880773"/>
          </a:xfrm>
        </p:spPr>
        <p:txBody>
          <a:bodyPr>
            <a:normAutofit/>
          </a:bodyPr>
          <a:lstStyle/>
          <a:p>
            <a:r>
              <a:rPr lang="en-US" sz="2000" dirty="0" smtClean="0"/>
              <a:t>Evidence based-not on personal preference. </a:t>
            </a:r>
          </a:p>
          <a:p>
            <a:r>
              <a:rPr lang="en-US" sz="2000" dirty="0" smtClean="0"/>
              <a:t>Process</a:t>
            </a:r>
          </a:p>
          <a:p>
            <a:r>
              <a:rPr lang="en-US" sz="2000" dirty="0" smtClean="0"/>
              <a:t>Conduct performance feedback, </a:t>
            </a:r>
            <a:r>
              <a:rPr lang="en-US" sz="2000" b="1" dirty="0" smtClean="0"/>
              <a:t>only possible </a:t>
            </a:r>
            <a:r>
              <a:rPr lang="en-US" sz="2000" dirty="0" smtClean="0"/>
              <a:t>if you’ve been monitoring your officers. </a:t>
            </a:r>
          </a:p>
          <a:p>
            <a:r>
              <a:rPr lang="en-US" sz="2000" dirty="0" smtClean="0"/>
              <a:t>Do not assume, clarify with DO if you have any doubts. </a:t>
            </a:r>
          </a:p>
          <a:p>
            <a:r>
              <a:rPr lang="en-US" sz="2000" dirty="0" smtClean="0"/>
              <a:t>Be fair in your judgement. </a:t>
            </a:r>
          </a:p>
          <a:p>
            <a:r>
              <a:rPr lang="en-US" sz="2000" dirty="0" smtClean="0"/>
              <a:t>PA is a tool for you to address learning needs and support your staff. </a:t>
            </a: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2088" y="3649362"/>
            <a:ext cx="3686658" cy="3002691"/>
          </a:xfrm>
          <a:prstGeom prst="rect">
            <a:avLst/>
          </a:prstGeom>
        </p:spPr>
      </p:pic>
    </p:spTree>
    <p:extLst>
      <p:ext uri="{BB962C8B-B14F-4D97-AF65-F5344CB8AC3E}">
        <p14:creationId xmlns:p14="http://schemas.microsoft.com/office/powerpoint/2010/main" val="14921041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Enrolment </a:t>
            </a:r>
            <a:endParaRPr lang="en-US" dirty="0"/>
          </a:p>
        </p:txBody>
      </p:sp>
      <p:sp>
        <p:nvSpPr>
          <p:cNvPr id="3" name="Content Placeholder 2"/>
          <p:cNvSpPr>
            <a:spLocks noGrp="1"/>
          </p:cNvSpPr>
          <p:nvPr>
            <p:ph idx="1"/>
          </p:nvPr>
        </p:nvSpPr>
        <p:spPr>
          <a:xfrm>
            <a:off x="677334" y="1270000"/>
            <a:ext cx="8596668" cy="3880773"/>
          </a:xfrm>
        </p:spPr>
        <p:txBody>
          <a:bodyPr/>
          <a:lstStyle/>
          <a:p>
            <a:r>
              <a:rPr lang="en-US" dirty="0" smtClean="0"/>
              <a:t>Strictly follow the zoning policy. </a:t>
            </a:r>
          </a:p>
          <a:p>
            <a:r>
              <a:rPr lang="en-US" dirty="0" smtClean="0"/>
              <a:t>Review school’s enrolment policy </a:t>
            </a:r>
          </a:p>
          <a:p>
            <a:r>
              <a:rPr lang="en-US" dirty="0" smtClean="0"/>
              <a:t>Accommodate parents and be calm in your approach. </a:t>
            </a:r>
          </a:p>
          <a:p>
            <a:r>
              <a:rPr lang="en-US" dirty="0" smtClean="0"/>
              <a:t>If there are any issues please refer it to District office. </a:t>
            </a:r>
          </a:p>
          <a:p>
            <a:r>
              <a:rPr lang="en-US" dirty="0" smtClean="0"/>
              <a:t>Work with nearby HOS to accommodate students incase you do not have any space available in your school. </a:t>
            </a:r>
            <a:endParaRPr lang="en-US" dirty="0"/>
          </a:p>
        </p:txBody>
      </p:sp>
    </p:spTree>
    <p:extLst>
      <p:ext uri="{BB962C8B-B14F-4D97-AF65-F5344CB8AC3E}">
        <p14:creationId xmlns:p14="http://schemas.microsoft.com/office/powerpoint/2010/main" val="533408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Environment </a:t>
            </a:r>
            <a:endParaRPr lang="en-US" dirty="0"/>
          </a:p>
        </p:txBody>
      </p:sp>
      <p:sp>
        <p:nvSpPr>
          <p:cNvPr id="3" name="Content Placeholder 2"/>
          <p:cNvSpPr>
            <a:spLocks noGrp="1"/>
          </p:cNvSpPr>
          <p:nvPr>
            <p:ph idx="1"/>
          </p:nvPr>
        </p:nvSpPr>
        <p:spPr>
          <a:xfrm>
            <a:off x="677334" y="1454736"/>
            <a:ext cx="8596668" cy="3880773"/>
          </a:xfrm>
        </p:spPr>
        <p:txBody>
          <a:bodyPr>
            <a:normAutofit/>
          </a:bodyPr>
          <a:lstStyle/>
          <a:p>
            <a:r>
              <a:rPr lang="en-US" sz="2400" dirty="0" smtClean="0"/>
              <a:t>Human resources – essential to our deliverables. </a:t>
            </a:r>
          </a:p>
          <a:p>
            <a:r>
              <a:rPr lang="en-US" sz="2400" dirty="0" smtClean="0"/>
              <a:t>Positive working environment </a:t>
            </a:r>
          </a:p>
          <a:p>
            <a:r>
              <a:rPr lang="en-US" sz="2400" dirty="0" smtClean="0"/>
              <a:t>Understand your officers, other staff and students. </a:t>
            </a:r>
          </a:p>
          <a:p>
            <a:r>
              <a:rPr lang="en-US" sz="2400" dirty="0" smtClean="0"/>
              <a:t>Be willing to change your self to increase productivity and to build healthy relationships.  </a:t>
            </a:r>
            <a:endParaRPr lang="en-US" sz="2400" dirty="0"/>
          </a:p>
        </p:txBody>
      </p:sp>
      <p:pic>
        <p:nvPicPr>
          <p:cNvPr id="4" name="Picture 3"/>
          <p:cNvPicPr>
            <a:picLocks noChangeAspect="1"/>
          </p:cNvPicPr>
          <p:nvPr/>
        </p:nvPicPr>
        <p:blipFill>
          <a:blip r:embed="rId2"/>
          <a:stretch>
            <a:fillRect/>
          </a:stretch>
        </p:blipFill>
        <p:spPr>
          <a:xfrm>
            <a:off x="2599038" y="3873070"/>
            <a:ext cx="4572000" cy="2571750"/>
          </a:xfrm>
          <a:prstGeom prst="rect">
            <a:avLst/>
          </a:prstGeom>
        </p:spPr>
      </p:pic>
    </p:spTree>
    <p:extLst>
      <p:ext uri="{BB962C8B-B14F-4D97-AF65-F5344CB8AC3E}">
        <p14:creationId xmlns:p14="http://schemas.microsoft.com/office/powerpoint/2010/main" val="34984267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412" y="313039"/>
            <a:ext cx="8596668" cy="1320800"/>
          </a:xfrm>
        </p:spPr>
        <p:txBody>
          <a:bodyPr/>
          <a:lstStyle/>
          <a:p>
            <a:pPr algn="ctr"/>
            <a:r>
              <a:rPr lang="en-US" dirty="0" smtClean="0"/>
              <a:t>Termly Team Bonding </a:t>
            </a:r>
            <a:endParaRPr lang="en-US" dirty="0"/>
          </a:p>
        </p:txBody>
      </p:sp>
      <p:sp>
        <p:nvSpPr>
          <p:cNvPr id="3" name="Content Placeholder 2"/>
          <p:cNvSpPr>
            <a:spLocks noGrp="1"/>
          </p:cNvSpPr>
          <p:nvPr>
            <p:ph idx="1"/>
          </p:nvPr>
        </p:nvSpPr>
        <p:spPr>
          <a:xfrm>
            <a:off x="726761" y="800444"/>
            <a:ext cx="8596668" cy="3880773"/>
          </a:xfrm>
        </p:spPr>
        <p:txBody>
          <a:bodyPr>
            <a:normAutofit/>
          </a:bodyPr>
          <a:lstStyle/>
          <a:p>
            <a:pPr marL="0" indent="0" algn="ctr">
              <a:buNone/>
            </a:pPr>
            <a:r>
              <a:rPr lang="en-US" sz="6000" dirty="0" smtClean="0"/>
              <a:t>Suggestions?</a:t>
            </a:r>
          </a:p>
          <a:p>
            <a:pPr marL="0" indent="0">
              <a:buNone/>
            </a:pP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6481" y="2340528"/>
            <a:ext cx="4177717" cy="3001089"/>
          </a:xfrm>
          <a:prstGeom prst="rect">
            <a:avLst/>
          </a:prstGeom>
        </p:spPr>
      </p:pic>
    </p:spTree>
    <p:extLst>
      <p:ext uri="{BB962C8B-B14F-4D97-AF65-F5344CB8AC3E}">
        <p14:creationId xmlns:p14="http://schemas.microsoft.com/office/powerpoint/2010/main" val="730523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0442" y="866274"/>
            <a:ext cx="9144000" cy="5261810"/>
          </a:xfrm>
        </p:spPr>
      </p:pic>
    </p:spTree>
    <p:extLst>
      <p:ext uri="{BB962C8B-B14F-4D97-AF65-F5344CB8AC3E}">
        <p14:creationId xmlns:p14="http://schemas.microsoft.com/office/powerpoint/2010/main" val="2235719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5989"/>
            <a:ext cx="8596668" cy="1320800"/>
          </a:xfrm>
        </p:spPr>
        <p:txBody>
          <a:bodyPr/>
          <a:lstStyle/>
          <a:p>
            <a:r>
              <a:rPr lang="en-US" b="1" dirty="0"/>
              <a:t>Agenda </a:t>
            </a:r>
            <a:r>
              <a:rPr lang="en-US" dirty="0"/>
              <a:t/>
            </a:r>
            <a:br>
              <a:rPr lang="en-US" dirty="0"/>
            </a:br>
            <a:endParaRPr lang="en-US" dirty="0"/>
          </a:p>
        </p:txBody>
      </p:sp>
      <p:sp>
        <p:nvSpPr>
          <p:cNvPr id="3" name="Content Placeholder 2"/>
          <p:cNvSpPr>
            <a:spLocks noGrp="1"/>
          </p:cNvSpPr>
          <p:nvPr>
            <p:ph idx="1"/>
          </p:nvPr>
        </p:nvSpPr>
        <p:spPr>
          <a:xfrm>
            <a:off x="677334" y="1084034"/>
            <a:ext cx="8596668" cy="3880773"/>
          </a:xfrm>
        </p:spPr>
        <p:txBody>
          <a:bodyPr>
            <a:noAutofit/>
          </a:bodyPr>
          <a:lstStyle/>
          <a:p>
            <a:pPr lvl="0"/>
            <a:r>
              <a:rPr lang="en-US" sz="1600" dirty="0"/>
              <a:t>School Disaster Risk Reduction and Resilience Building in Schools training. </a:t>
            </a:r>
          </a:p>
          <a:p>
            <a:pPr lvl="0"/>
            <a:r>
              <a:rPr lang="en-US" sz="1600" dirty="0"/>
              <a:t>Leave applications process and relevant leave forms. </a:t>
            </a:r>
          </a:p>
          <a:p>
            <a:pPr lvl="0"/>
            <a:r>
              <a:rPr lang="en-US" sz="1600" dirty="0"/>
              <a:t>Short leaves – school errands. </a:t>
            </a:r>
          </a:p>
          <a:p>
            <a:pPr lvl="0"/>
            <a:r>
              <a:rPr lang="en-US" sz="1600" dirty="0"/>
              <a:t>Referral of Discipline cases and other related cases to the HR. </a:t>
            </a:r>
          </a:p>
          <a:p>
            <a:pPr lvl="0"/>
            <a:r>
              <a:rPr lang="en-US" sz="1600" dirty="0"/>
              <a:t>Reporting matters to District Office </a:t>
            </a:r>
          </a:p>
          <a:p>
            <a:pPr lvl="0"/>
            <a:r>
              <a:rPr lang="en-US" sz="1600" dirty="0"/>
              <a:t>Invitation to Heads of Schools during official hours.</a:t>
            </a:r>
          </a:p>
          <a:p>
            <a:pPr lvl="0"/>
            <a:r>
              <a:rPr lang="en-US" sz="1600" dirty="0"/>
              <a:t>Referral of student cases to Social Welfare – CWD Form </a:t>
            </a:r>
          </a:p>
          <a:p>
            <a:pPr lvl="0"/>
            <a:r>
              <a:rPr lang="en-US" sz="1600" dirty="0"/>
              <a:t>Suspension of Students- Behavior Management Policy </a:t>
            </a:r>
          </a:p>
          <a:p>
            <a:pPr lvl="0"/>
            <a:r>
              <a:rPr lang="en-US" sz="1600" dirty="0"/>
              <a:t>Approvals for School Based activities- excursions, fundraising, extra classes. </a:t>
            </a:r>
          </a:p>
          <a:p>
            <a:pPr lvl="0"/>
            <a:r>
              <a:rPr lang="en-US" sz="1600" dirty="0"/>
              <a:t>Lesson Observation. </a:t>
            </a:r>
          </a:p>
          <a:p>
            <a:pPr lvl="0"/>
            <a:r>
              <a:rPr lang="en-US" sz="1600" dirty="0"/>
              <a:t>Performance Assessment for officers. </a:t>
            </a:r>
            <a:endParaRPr lang="en-US" sz="1600" dirty="0" smtClean="0"/>
          </a:p>
          <a:p>
            <a:pPr lvl="0"/>
            <a:r>
              <a:rPr lang="en-US" sz="1600" dirty="0" smtClean="0"/>
              <a:t>Enrolment </a:t>
            </a:r>
            <a:endParaRPr lang="en-US" sz="1600" dirty="0"/>
          </a:p>
          <a:p>
            <a:pPr lvl="0"/>
            <a:r>
              <a:rPr lang="en-US" sz="1600" dirty="0"/>
              <a:t>Working environment. </a:t>
            </a:r>
          </a:p>
          <a:p>
            <a:pPr lvl="0"/>
            <a:r>
              <a:rPr lang="en-US" sz="1600" dirty="0"/>
              <a:t>Termly Team Bonding </a:t>
            </a:r>
          </a:p>
          <a:p>
            <a:pPr lvl="0"/>
            <a:r>
              <a:rPr lang="en-US" sz="1600" dirty="0"/>
              <a:t>General </a:t>
            </a:r>
          </a:p>
          <a:p>
            <a:endParaRPr lang="en-US" sz="1600" dirty="0"/>
          </a:p>
        </p:txBody>
      </p:sp>
    </p:spTree>
    <p:extLst>
      <p:ext uri="{BB962C8B-B14F-4D97-AF65-F5344CB8AC3E}">
        <p14:creationId xmlns:p14="http://schemas.microsoft.com/office/powerpoint/2010/main" val="117069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SDRRR</a:t>
            </a:r>
            <a:endParaRPr lang="en-US" dirty="0"/>
          </a:p>
        </p:txBody>
      </p:sp>
      <p:sp>
        <p:nvSpPr>
          <p:cNvPr id="3" name="Content Placeholder 2"/>
          <p:cNvSpPr>
            <a:spLocks noGrp="1"/>
          </p:cNvSpPr>
          <p:nvPr>
            <p:ph idx="1"/>
          </p:nvPr>
        </p:nvSpPr>
        <p:spPr>
          <a:xfrm>
            <a:off x="677334" y="1534947"/>
            <a:ext cx="8596668" cy="3880773"/>
          </a:xfrm>
        </p:spPr>
        <p:txBody>
          <a:bodyPr>
            <a:normAutofit/>
          </a:bodyPr>
          <a:lstStyle/>
          <a:p>
            <a:r>
              <a:rPr lang="en-US" sz="2400" dirty="0" smtClean="0"/>
              <a:t>Trained HOS to schedule SDRRR for cluster. </a:t>
            </a:r>
          </a:p>
          <a:p>
            <a:r>
              <a:rPr lang="en-US" sz="2400" dirty="0" smtClean="0"/>
              <a:t>HOSs to conduct training for staff. </a:t>
            </a:r>
          </a:p>
          <a:p>
            <a:r>
              <a:rPr lang="en-US" sz="2400" dirty="0" smtClean="0"/>
              <a:t>Develop relevant plans and conduct risk assessment in schools. </a:t>
            </a:r>
          </a:p>
          <a:p>
            <a:pPr marL="0" indent="0">
              <a:buNone/>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377" y="3381631"/>
            <a:ext cx="4003281" cy="2994454"/>
          </a:xfrm>
          <a:prstGeom prst="rect">
            <a:avLst/>
          </a:prstGeom>
        </p:spPr>
      </p:pic>
      <p:pic>
        <p:nvPicPr>
          <p:cNvPr id="5" name="Picture 4"/>
          <p:cNvPicPr>
            <a:picLocks noChangeAspect="1"/>
          </p:cNvPicPr>
          <p:nvPr/>
        </p:nvPicPr>
        <p:blipFill>
          <a:blip r:embed="rId3"/>
          <a:stretch>
            <a:fillRect/>
          </a:stretch>
        </p:blipFill>
        <p:spPr>
          <a:xfrm>
            <a:off x="5044133" y="3325316"/>
            <a:ext cx="4063446" cy="3050769"/>
          </a:xfrm>
          <a:prstGeom prst="rect">
            <a:avLst/>
          </a:prstGeom>
        </p:spPr>
      </p:pic>
    </p:spTree>
    <p:extLst>
      <p:ext uri="{BB962C8B-B14F-4D97-AF65-F5344CB8AC3E}">
        <p14:creationId xmlns:p14="http://schemas.microsoft.com/office/powerpoint/2010/main" val="2392611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89471"/>
            <a:ext cx="8596668" cy="1320800"/>
          </a:xfrm>
        </p:spPr>
        <p:txBody>
          <a:bodyPr/>
          <a:lstStyle/>
          <a:p>
            <a:r>
              <a:rPr lang="en-US" dirty="0" smtClean="0"/>
              <a:t>Leave Application 	</a:t>
            </a:r>
            <a:endParaRPr lang="en-US" dirty="0"/>
          </a:p>
        </p:txBody>
      </p:sp>
      <p:sp>
        <p:nvSpPr>
          <p:cNvPr id="3" name="Content Placeholder 2"/>
          <p:cNvSpPr>
            <a:spLocks noGrp="1"/>
          </p:cNvSpPr>
          <p:nvPr>
            <p:ph idx="1"/>
          </p:nvPr>
        </p:nvSpPr>
        <p:spPr>
          <a:xfrm>
            <a:off x="677334" y="726303"/>
            <a:ext cx="8596668" cy="3880773"/>
          </a:xfrm>
        </p:spPr>
        <p:txBody>
          <a:bodyPr/>
          <a:lstStyle/>
          <a:p>
            <a:r>
              <a:rPr lang="en-US" dirty="0" smtClean="0"/>
              <a:t>All leaves to be applied online timely basis, except for Maternity leave, Leave without Pay, Sporting Leave, Overseas Leave. </a:t>
            </a:r>
          </a:p>
          <a:p>
            <a:r>
              <a:rPr lang="en-US" dirty="0" smtClean="0"/>
              <a:t>LWOP- supporting documents to be attached, such as Invitation cards, student visa, work plans etc. </a:t>
            </a:r>
          </a:p>
          <a:p>
            <a:r>
              <a:rPr lang="en-US" dirty="0" smtClean="0"/>
              <a:t>21 days processing time for all LWOP , overseas leaves. </a:t>
            </a:r>
          </a:p>
          <a:p>
            <a:r>
              <a:rPr lang="en-US" dirty="0" smtClean="0"/>
              <a:t>Delay on officers part is not an urgency on ours unless there are exceptional circumstances. </a:t>
            </a:r>
          </a:p>
          <a:p>
            <a:r>
              <a:rPr lang="en-US" dirty="0" smtClean="0"/>
              <a:t>Personal Leaves – can be taken consecutively or in breaks. </a:t>
            </a:r>
          </a:p>
          <a:p>
            <a:r>
              <a:rPr lang="en-US" dirty="0" smtClean="0"/>
              <a:t>After all leaves are exhausted by officers, next leave will be considered unauthorized. Even if they produce sick sheets. </a:t>
            </a:r>
            <a:endParaRPr lang="en-US" dirty="0"/>
          </a:p>
        </p:txBody>
      </p:sp>
      <p:pic>
        <p:nvPicPr>
          <p:cNvPr id="4" name="Picture 3"/>
          <p:cNvPicPr>
            <a:picLocks noChangeAspect="1"/>
          </p:cNvPicPr>
          <p:nvPr/>
        </p:nvPicPr>
        <p:blipFill>
          <a:blip r:embed="rId2"/>
          <a:stretch>
            <a:fillRect/>
          </a:stretch>
        </p:blipFill>
        <p:spPr>
          <a:xfrm>
            <a:off x="2891482" y="4189348"/>
            <a:ext cx="4226010" cy="2318544"/>
          </a:xfrm>
          <a:prstGeom prst="rect">
            <a:avLst/>
          </a:prstGeom>
        </p:spPr>
      </p:pic>
    </p:spTree>
    <p:extLst>
      <p:ext uri="{BB962C8B-B14F-4D97-AF65-F5344CB8AC3E}">
        <p14:creationId xmlns:p14="http://schemas.microsoft.com/office/powerpoint/2010/main" val="3560303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for Leave Application (Overseas, LWOP..</a:t>
            </a:r>
            <a:r>
              <a:rPr lang="en-US" dirty="0" err="1" smtClean="0"/>
              <a:t>etc</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58329"/>
              </p:ext>
            </p:extLst>
          </p:nvPr>
        </p:nvGraphicFramePr>
        <p:xfrm>
          <a:off x="677690" y="1802063"/>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8076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93" y="140043"/>
            <a:ext cx="8596668" cy="1320800"/>
          </a:xfrm>
        </p:spPr>
        <p:txBody>
          <a:bodyPr/>
          <a:lstStyle/>
          <a:p>
            <a:r>
              <a:rPr lang="en-US" dirty="0" smtClean="0"/>
              <a:t>Free Education Grant (FEG) </a:t>
            </a:r>
            <a:endParaRPr lang="en-US" dirty="0"/>
          </a:p>
        </p:txBody>
      </p:sp>
      <p:sp>
        <p:nvSpPr>
          <p:cNvPr id="3" name="Content Placeholder 2"/>
          <p:cNvSpPr>
            <a:spLocks noGrp="1"/>
          </p:cNvSpPr>
          <p:nvPr>
            <p:ph idx="1"/>
          </p:nvPr>
        </p:nvSpPr>
        <p:spPr>
          <a:xfrm>
            <a:off x="685572" y="686450"/>
            <a:ext cx="8596668" cy="3880773"/>
          </a:xfrm>
        </p:spPr>
        <p:txBody>
          <a:bodyPr/>
          <a:lstStyle/>
          <a:p>
            <a:pPr marL="0" indent="0">
              <a:buNone/>
            </a:pPr>
            <a:r>
              <a:rPr lang="en-US" b="1" dirty="0" smtClean="0"/>
              <a:t>Grant Payment Conditions </a:t>
            </a:r>
            <a:endParaRPr lang="en-US" b="1" dirty="0"/>
          </a:p>
          <a:p>
            <a:r>
              <a:rPr lang="en-US" dirty="0" smtClean="0"/>
              <a:t>1. Class Audit</a:t>
            </a:r>
          </a:p>
          <a:p>
            <a:r>
              <a:rPr lang="en-US" dirty="0" smtClean="0"/>
              <a:t>2. Bank Rec (At the moment compulsory for Secondary). All primary schools to be compliant regardless. </a:t>
            </a:r>
          </a:p>
          <a:p>
            <a:r>
              <a:rPr lang="en-US" dirty="0" smtClean="0"/>
              <a:t>AFR </a:t>
            </a:r>
          </a:p>
          <a:p>
            <a:r>
              <a:rPr lang="en-US" dirty="0" smtClean="0"/>
              <a:t>AGM </a:t>
            </a:r>
            <a:endParaRPr lang="en-US" b="1" dirty="0"/>
          </a:p>
          <a:p>
            <a:pPr marL="0" indent="0">
              <a:buNone/>
            </a:pPr>
            <a:r>
              <a:rPr lang="en-US" b="1" dirty="0" smtClean="0"/>
              <a:t>No laxity in this area. If so will be reflected in performance assessment. </a:t>
            </a:r>
          </a:p>
          <a:p>
            <a:pPr marL="0" indent="0">
              <a:buNone/>
            </a:pPr>
            <a:r>
              <a:rPr lang="en-US" b="1" dirty="0" smtClean="0"/>
              <a:t>Identify issues, work with EA’s, SEA’s and banks to rectify issues. </a:t>
            </a:r>
            <a:endParaRPr lang="en-US" b="1" dirty="0"/>
          </a:p>
        </p:txBody>
      </p:sp>
      <p:pic>
        <p:nvPicPr>
          <p:cNvPr id="4" name="Picture 3"/>
          <p:cNvPicPr>
            <a:picLocks noChangeAspect="1"/>
          </p:cNvPicPr>
          <p:nvPr/>
        </p:nvPicPr>
        <p:blipFill>
          <a:blip r:embed="rId2"/>
          <a:stretch>
            <a:fillRect/>
          </a:stretch>
        </p:blipFill>
        <p:spPr>
          <a:xfrm>
            <a:off x="3414584" y="3854135"/>
            <a:ext cx="4304270" cy="2834989"/>
          </a:xfrm>
          <a:prstGeom prst="rect">
            <a:avLst/>
          </a:prstGeom>
        </p:spPr>
      </p:pic>
    </p:spTree>
    <p:extLst>
      <p:ext uri="{BB962C8B-B14F-4D97-AF65-F5344CB8AC3E}">
        <p14:creationId xmlns:p14="http://schemas.microsoft.com/office/powerpoint/2010/main" val="3025773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leaves/ School errands 		</a:t>
            </a:r>
            <a:endParaRPr lang="en-US" dirty="0"/>
          </a:p>
        </p:txBody>
      </p:sp>
      <p:sp>
        <p:nvSpPr>
          <p:cNvPr id="3" name="Content Placeholder 2"/>
          <p:cNvSpPr>
            <a:spLocks noGrp="1"/>
          </p:cNvSpPr>
          <p:nvPr>
            <p:ph idx="1"/>
          </p:nvPr>
        </p:nvSpPr>
        <p:spPr>
          <a:xfrm>
            <a:off x="677334" y="1270000"/>
            <a:ext cx="8596668" cy="3880773"/>
          </a:xfrm>
        </p:spPr>
        <p:txBody>
          <a:bodyPr/>
          <a:lstStyle/>
          <a:p>
            <a:r>
              <a:rPr lang="en-US" dirty="0" smtClean="0"/>
              <a:t>Exceptional circumstances – approval will be given. </a:t>
            </a:r>
            <a:endParaRPr lang="en-US" dirty="0"/>
          </a:p>
          <a:p>
            <a:r>
              <a:rPr lang="en-US" dirty="0" smtClean="0"/>
              <a:t>Shouldn’t be habitual </a:t>
            </a:r>
          </a:p>
          <a:p>
            <a:r>
              <a:rPr lang="en-US" dirty="0" smtClean="0"/>
              <a:t>Plan well and work with admin officers so your presence in school is not affected. </a:t>
            </a:r>
          </a:p>
          <a:p>
            <a:r>
              <a:rPr lang="en-US" dirty="0" smtClean="0"/>
              <a:t>Do not entertain officers in your school to form a habit of taking short leaves for personal errands. Personal leaves can be utilized. All communication can be done through email. </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0668" y="3722023"/>
            <a:ext cx="3810000" cy="2857500"/>
          </a:xfrm>
          <a:prstGeom prst="rect">
            <a:avLst/>
          </a:prstGeom>
        </p:spPr>
      </p:pic>
    </p:spTree>
    <p:extLst>
      <p:ext uri="{BB962C8B-B14F-4D97-AF65-F5344CB8AC3E}">
        <p14:creationId xmlns:p14="http://schemas.microsoft.com/office/powerpoint/2010/main" val="488748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50788"/>
            <a:ext cx="8596668" cy="1320800"/>
          </a:xfrm>
        </p:spPr>
        <p:txBody>
          <a:bodyPr/>
          <a:lstStyle/>
          <a:p>
            <a:r>
              <a:rPr lang="en-US" dirty="0" smtClean="0"/>
              <a:t>Referral of Cases to HQ	</a:t>
            </a:r>
            <a:endParaRPr lang="en-US" dirty="0"/>
          </a:p>
        </p:txBody>
      </p:sp>
      <p:sp>
        <p:nvSpPr>
          <p:cNvPr id="3" name="Content Placeholder 2"/>
          <p:cNvSpPr>
            <a:spLocks noGrp="1"/>
          </p:cNvSpPr>
          <p:nvPr>
            <p:ph idx="1"/>
          </p:nvPr>
        </p:nvSpPr>
        <p:spPr>
          <a:xfrm>
            <a:off x="677334" y="1452605"/>
            <a:ext cx="8596668" cy="3880773"/>
          </a:xfrm>
        </p:spPr>
        <p:txBody>
          <a:bodyPr/>
          <a:lstStyle/>
          <a:p>
            <a:r>
              <a:rPr lang="en-US" dirty="0" smtClean="0"/>
              <a:t>District office needs to be notified first. </a:t>
            </a:r>
          </a:p>
          <a:p>
            <a:r>
              <a:rPr lang="en-US" dirty="0" smtClean="0"/>
              <a:t>Do not breach the channel of communication. </a:t>
            </a:r>
          </a:p>
          <a:p>
            <a:r>
              <a:rPr lang="en-US" dirty="0" smtClean="0"/>
              <a:t>Follow the civil service discipline guideline. </a:t>
            </a:r>
          </a:p>
          <a:p>
            <a:r>
              <a:rPr lang="en-US" dirty="0" smtClean="0"/>
              <a:t>Instituting PIP. </a:t>
            </a:r>
          </a:p>
          <a:p>
            <a:r>
              <a:rPr lang="en-US" dirty="0" smtClean="0"/>
              <a:t>Performance discussion and feedback. </a:t>
            </a:r>
          </a:p>
          <a:p>
            <a:r>
              <a:rPr lang="en-US" dirty="0" smtClean="0"/>
              <a:t>Establish a School based SOP aligned to the relevant policies</a:t>
            </a:r>
            <a:endParaRPr lang="en-US" dirty="0"/>
          </a:p>
        </p:txBody>
      </p:sp>
    </p:spTree>
    <p:extLst>
      <p:ext uri="{BB962C8B-B14F-4D97-AF65-F5344CB8AC3E}">
        <p14:creationId xmlns:p14="http://schemas.microsoft.com/office/powerpoint/2010/main" val="2760001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Matters to DO/Attending to other affairs  	</a:t>
            </a:r>
            <a:endParaRPr lang="en-US" dirty="0"/>
          </a:p>
        </p:txBody>
      </p:sp>
      <p:sp>
        <p:nvSpPr>
          <p:cNvPr id="3" name="Content Placeholder 2"/>
          <p:cNvSpPr>
            <a:spLocks noGrp="1"/>
          </p:cNvSpPr>
          <p:nvPr>
            <p:ph idx="1"/>
          </p:nvPr>
        </p:nvSpPr>
        <p:spPr/>
        <p:txBody>
          <a:bodyPr>
            <a:normAutofit/>
          </a:bodyPr>
          <a:lstStyle/>
          <a:p>
            <a:r>
              <a:rPr lang="en-US" sz="2000" dirty="0" smtClean="0"/>
              <a:t>All incidents to be reported ASAP to the DO. </a:t>
            </a:r>
          </a:p>
          <a:p>
            <a:r>
              <a:rPr lang="en-US" sz="2000" dirty="0" smtClean="0"/>
              <a:t>Detailed reports can be sent later. </a:t>
            </a:r>
          </a:p>
          <a:p>
            <a:r>
              <a:rPr lang="en-US" sz="2000" dirty="0" smtClean="0"/>
              <a:t>Attending to other affairs –non- school related is strongly </a:t>
            </a:r>
            <a:r>
              <a:rPr lang="en-US" sz="2000" dirty="0"/>
              <a:t>discouraged unless and until approval is sought in </a:t>
            </a:r>
            <a:r>
              <a:rPr lang="en-US" sz="2000" dirty="0" smtClean="0"/>
              <a:t>advance</a:t>
            </a:r>
            <a:r>
              <a:rPr lang="en-US" sz="2000" dirty="0"/>
              <a:t> </a:t>
            </a:r>
            <a:r>
              <a:rPr lang="en-US" sz="2000" dirty="0" smtClean="0"/>
              <a:t>or incase of any emergency. </a:t>
            </a:r>
            <a:endParaRPr lang="en-US" sz="2000" dirty="0"/>
          </a:p>
          <a:p>
            <a:pPr marL="0" indent="0">
              <a:buNone/>
            </a:pPr>
            <a:endParaRPr lang="en-US" sz="2000" dirty="0"/>
          </a:p>
        </p:txBody>
      </p:sp>
    </p:spTree>
    <p:extLst>
      <p:ext uri="{BB962C8B-B14F-4D97-AF65-F5344CB8AC3E}">
        <p14:creationId xmlns:p14="http://schemas.microsoft.com/office/powerpoint/2010/main" val="305272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258</TotalTime>
  <Words>999</Words>
  <Application>Microsoft Office PowerPoint</Application>
  <PresentationFormat>Widescreen</PresentationFormat>
  <Paragraphs>112</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Trebuchet MS</vt:lpstr>
      <vt:lpstr>Wingdings 3</vt:lpstr>
      <vt:lpstr>Facet</vt:lpstr>
      <vt:lpstr>NADI HOSs DISCUSSION FORUM</vt:lpstr>
      <vt:lpstr>Agenda  </vt:lpstr>
      <vt:lpstr>1. SDRRR</vt:lpstr>
      <vt:lpstr>Leave Application  </vt:lpstr>
      <vt:lpstr>Process for Leave Application (Overseas, LWOP..etc)</vt:lpstr>
      <vt:lpstr>Free Education Grant (FEG) </vt:lpstr>
      <vt:lpstr>Short leaves/ School errands   </vt:lpstr>
      <vt:lpstr>Referral of Cases to HQ </vt:lpstr>
      <vt:lpstr>Reporting Matters to DO/Attending to other affairs   </vt:lpstr>
      <vt:lpstr>Referral of cases to Social welfare  </vt:lpstr>
      <vt:lpstr>Student code of Conduct/ Suspension </vt:lpstr>
      <vt:lpstr>School Based activities – Camping, extra classes, excursions, fundraising activities </vt:lpstr>
      <vt:lpstr>Lesson Observations  </vt:lpstr>
      <vt:lpstr>Performance Assessment (PA) </vt:lpstr>
      <vt:lpstr>Enrolment </vt:lpstr>
      <vt:lpstr>Working Environment </vt:lpstr>
      <vt:lpstr>Termly Team Bonding </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NADI HOSs DISCUSSION FORUM</dc:title>
  <dc:creator>Maniesh Chand</dc:creator>
  <cp:lastModifiedBy>Maniesh Chand</cp:lastModifiedBy>
  <cp:revision>22</cp:revision>
  <dcterms:created xsi:type="dcterms:W3CDTF">2022-10-25T22:28:02Z</dcterms:created>
  <dcterms:modified xsi:type="dcterms:W3CDTF">2022-10-26T22:20:57Z</dcterms:modified>
</cp:coreProperties>
</file>